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00"/>
  </p:notesMasterIdLst>
  <p:sldIdLst>
    <p:sldId id="362" r:id="rId5"/>
    <p:sldId id="491" r:id="rId6"/>
    <p:sldId id="573" r:id="rId7"/>
    <p:sldId id="579" r:id="rId8"/>
    <p:sldId id="574" r:id="rId9"/>
    <p:sldId id="558" r:id="rId10"/>
    <p:sldId id="493" r:id="rId11"/>
    <p:sldId id="484" r:id="rId12"/>
    <p:sldId id="486" r:id="rId13"/>
    <p:sldId id="564" r:id="rId14"/>
    <p:sldId id="271" r:id="rId15"/>
    <p:sldId id="487" r:id="rId16"/>
    <p:sldId id="272" r:id="rId17"/>
    <p:sldId id="273" r:id="rId18"/>
    <p:sldId id="500" r:id="rId19"/>
    <p:sldId id="274" r:id="rId20"/>
    <p:sldId id="460" r:id="rId21"/>
    <p:sldId id="575" r:id="rId22"/>
    <p:sldId id="576" r:id="rId23"/>
    <p:sldId id="577" r:id="rId24"/>
    <p:sldId id="497" r:id="rId25"/>
    <p:sldId id="498" r:id="rId26"/>
    <p:sldId id="578" r:id="rId27"/>
    <p:sldId id="503" r:id="rId28"/>
    <p:sldId id="569" r:id="rId29"/>
    <p:sldId id="559" r:id="rId30"/>
    <p:sldId id="504" r:id="rId31"/>
    <p:sldId id="565" r:id="rId32"/>
    <p:sldId id="505" r:id="rId33"/>
    <p:sldId id="506" r:id="rId34"/>
    <p:sldId id="507" r:id="rId35"/>
    <p:sldId id="509" r:id="rId36"/>
    <p:sldId id="510" r:id="rId37"/>
    <p:sldId id="511" r:id="rId38"/>
    <p:sldId id="512" r:id="rId39"/>
    <p:sldId id="513" r:id="rId40"/>
    <p:sldId id="514" r:id="rId41"/>
    <p:sldId id="580" r:id="rId42"/>
    <p:sldId id="472" r:id="rId43"/>
    <p:sldId id="563" r:id="rId44"/>
    <p:sldId id="473" r:id="rId45"/>
    <p:sldId id="474" r:id="rId46"/>
    <p:sldId id="566" r:id="rId47"/>
    <p:sldId id="329" r:id="rId48"/>
    <p:sldId id="319" r:id="rId49"/>
    <p:sldId id="321" r:id="rId50"/>
    <p:sldId id="322" r:id="rId51"/>
    <p:sldId id="323" r:id="rId52"/>
    <p:sldId id="567" r:id="rId53"/>
    <p:sldId id="568" r:id="rId54"/>
    <p:sldId id="324" r:id="rId55"/>
    <p:sldId id="365" r:id="rId56"/>
    <p:sldId id="480" r:id="rId57"/>
    <p:sldId id="481" r:id="rId58"/>
    <p:sldId id="488" r:id="rId59"/>
    <p:sldId id="524" r:id="rId60"/>
    <p:sldId id="516" r:id="rId61"/>
    <p:sldId id="517" r:id="rId62"/>
    <p:sldId id="518" r:id="rId63"/>
    <p:sldId id="519" r:id="rId64"/>
    <p:sldId id="520" r:id="rId65"/>
    <p:sldId id="521" r:id="rId66"/>
    <p:sldId id="523" r:id="rId67"/>
    <p:sldId id="525" r:id="rId68"/>
    <p:sldId id="526" r:id="rId69"/>
    <p:sldId id="527" r:id="rId70"/>
    <p:sldId id="528" r:id="rId71"/>
    <p:sldId id="554" r:id="rId72"/>
    <p:sldId id="533" r:id="rId73"/>
    <p:sldId id="534" r:id="rId74"/>
    <p:sldId id="535" r:id="rId75"/>
    <p:sldId id="536" r:id="rId76"/>
    <p:sldId id="537" r:id="rId77"/>
    <p:sldId id="538" r:id="rId78"/>
    <p:sldId id="539" r:id="rId79"/>
    <p:sldId id="540" r:id="rId80"/>
    <p:sldId id="544" r:id="rId81"/>
    <p:sldId id="545" r:id="rId82"/>
    <p:sldId id="546" r:id="rId83"/>
    <p:sldId id="541" r:id="rId84"/>
    <p:sldId id="542" r:id="rId85"/>
    <p:sldId id="543" r:id="rId86"/>
    <p:sldId id="561" r:id="rId87"/>
    <p:sldId id="562" r:id="rId88"/>
    <p:sldId id="548" r:id="rId89"/>
    <p:sldId id="549" r:id="rId90"/>
    <p:sldId id="550" r:id="rId91"/>
    <p:sldId id="551" r:id="rId92"/>
    <p:sldId id="555" r:id="rId93"/>
    <p:sldId id="556" r:id="rId94"/>
    <p:sldId id="532" r:id="rId95"/>
    <p:sldId id="570" r:id="rId96"/>
    <p:sldId id="571" r:id="rId97"/>
    <p:sldId id="572" r:id="rId98"/>
    <p:sldId id="452" r:id="rId9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A2559"/>
    <a:srgbClr val="B2ADDD"/>
    <a:srgbClr val="DEDCF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94" autoAdjust="0"/>
    <p:restoredTop sz="94041" autoAdjust="0"/>
  </p:normalViewPr>
  <p:slideViewPr>
    <p:cSldViewPr snapToGrid="0">
      <p:cViewPr varScale="1">
        <p:scale>
          <a:sx n="59" d="100"/>
          <a:sy n="59" d="100"/>
        </p:scale>
        <p:origin x="1536"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slide" Target="slides/slide80.xml"/><Relationship Id="rId89" Type="http://schemas.openxmlformats.org/officeDocument/2006/relationships/slide" Target="slides/slide85.xml"/><Relationship Id="rId16" Type="http://schemas.openxmlformats.org/officeDocument/2006/relationships/slide" Target="slides/slide12.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slide" Target="slides/slide75.xml"/><Relationship Id="rId102" Type="http://schemas.openxmlformats.org/officeDocument/2006/relationships/viewProps" Target="viewProps.xml"/><Relationship Id="rId5" Type="http://schemas.openxmlformats.org/officeDocument/2006/relationships/slide" Target="slides/slide1.xml"/><Relationship Id="rId90" Type="http://schemas.openxmlformats.org/officeDocument/2006/relationships/slide" Target="slides/slide86.xml"/><Relationship Id="rId95" Type="http://schemas.openxmlformats.org/officeDocument/2006/relationships/slide" Target="slides/slide91.xml"/><Relationship Id="rId22" Type="http://schemas.openxmlformats.org/officeDocument/2006/relationships/slide" Target="slides/slide18.xml"/><Relationship Id="rId27" Type="http://schemas.openxmlformats.org/officeDocument/2006/relationships/slide" Target="slides/slide23.xml"/><Relationship Id="rId43" Type="http://schemas.openxmlformats.org/officeDocument/2006/relationships/slide" Target="slides/slide39.xml"/><Relationship Id="rId48" Type="http://schemas.openxmlformats.org/officeDocument/2006/relationships/slide" Target="slides/slide44.xml"/><Relationship Id="rId64" Type="http://schemas.openxmlformats.org/officeDocument/2006/relationships/slide" Target="slides/slide60.xml"/><Relationship Id="rId69" Type="http://schemas.openxmlformats.org/officeDocument/2006/relationships/slide" Target="slides/slide65.xml"/><Relationship Id="rId80" Type="http://schemas.openxmlformats.org/officeDocument/2006/relationships/slide" Target="slides/slide76.xml"/><Relationship Id="rId85" Type="http://schemas.openxmlformats.org/officeDocument/2006/relationships/slide" Target="slides/slide81.xml"/><Relationship Id="rId12" Type="http://schemas.openxmlformats.org/officeDocument/2006/relationships/slide" Target="slides/slide8.xml"/><Relationship Id="rId17" Type="http://schemas.openxmlformats.org/officeDocument/2006/relationships/slide" Target="slides/slide13.xml"/><Relationship Id="rId33" Type="http://schemas.openxmlformats.org/officeDocument/2006/relationships/slide" Target="slides/slide29.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slide" Target="slides/slide79.xml"/><Relationship Id="rId88" Type="http://schemas.openxmlformats.org/officeDocument/2006/relationships/slide" Target="slides/slide84.xml"/><Relationship Id="rId91" Type="http://schemas.openxmlformats.org/officeDocument/2006/relationships/slide" Target="slides/slide87.xml"/><Relationship Id="rId96" Type="http://schemas.openxmlformats.org/officeDocument/2006/relationships/slide" Target="slides/slide92.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slide" Target="slides/slide82.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04" Type="http://schemas.openxmlformats.org/officeDocument/2006/relationships/tableStyles" Target="tableStyles.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61" Type="http://schemas.openxmlformats.org/officeDocument/2006/relationships/slide" Target="slides/slide57.xml"/><Relationship Id="rId82" Type="http://schemas.openxmlformats.org/officeDocument/2006/relationships/slide" Target="slides/slide78.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notesMaster" Target="notesMasters/notesMaster1.xml"/><Relationship Id="rId105" Type="http://schemas.microsoft.com/office/2016/11/relationships/changesInfo" Target="changesInfos/changesInfo1.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98" Type="http://schemas.openxmlformats.org/officeDocument/2006/relationships/slide" Target="slides/slide94.xml"/><Relationship Id="rId3" Type="http://schemas.openxmlformats.org/officeDocument/2006/relationships/customXml" Target="../customXml/item3.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co Antonio Pérez de los Reyes" userId="fbfe8162-d97f-4a97-9934-2b836284c26b" providerId="ADAL" clId="{A92FEE43-E141-406B-8501-D2A1EA180444}"/>
    <pc:docChg chg="custSel addSld delSld modSld sldOrd">
      <pc:chgData name="Marco Antonio Pérez de los Reyes" userId="fbfe8162-d97f-4a97-9934-2b836284c26b" providerId="ADAL" clId="{A92FEE43-E141-406B-8501-D2A1EA180444}" dt="2024-04-04T16:24:31.885" v="5077" actId="20577"/>
      <pc:docMkLst>
        <pc:docMk/>
      </pc:docMkLst>
      <pc:sldChg chg="del">
        <pc:chgData name="Marco Antonio Pérez de los Reyes" userId="fbfe8162-d97f-4a97-9934-2b836284c26b" providerId="ADAL" clId="{A92FEE43-E141-406B-8501-D2A1EA180444}" dt="2024-04-01T18:53:10.960" v="805" actId="47"/>
        <pc:sldMkLst>
          <pc:docMk/>
          <pc:sldMk cId="1711802973" sldId="269"/>
        </pc:sldMkLst>
      </pc:sldChg>
      <pc:sldChg chg="modSp mod">
        <pc:chgData name="Marco Antonio Pérez de los Reyes" userId="fbfe8162-d97f-4a97-9934-2b836284c26b" providerId="ADAL" clId="{A92FEE43-E141-406B-8501-D2A1EA180444}" dt="2024-04-01T19:02:46.886" v="1082" actId="20577"/>
        <pc:sldMkLst>
          <pc:docMk/>
          <pc:sldMk cId="4261790667" sldId="271"/>
        </pc:sldMkLst>
        <pc:spChg chg="mod">
          <ac:chgData name="Marco Antonio Pérez de los Reyes" userId="fbfe8162-d97f-4a97-9934-2b836284c26b" providerId="ADAL" clId="{A92FEE43-E141-406B-8501-D2A1EA180444}" dt="2024-04-01T19:02:46.886" v="1082" actId="20577"/>
          <ac:spMkLst>
            <pc:docMk/>
            <pc:sldMk cId="4261790667" sldId="271"/>
            <ac:spMk id="6" creationId="{3C0BE51E-2507-45B8-8C70-3CF41A7E3569}"/>
          </ac:spMkLst>
        </pc:spChg>
      </pc:sldChg>
      <pc:sldChg chg="modSp mod">
        <pc:chgData name="Marco Antonio Pérez de los Reyes" userId="fbfe8162-d97f-4a97-9934-2b836284c26b" providerId="ADAL" clId="{A92FEE43-E141-406B-8501-D2A1EA180444}" dt="2024-04-01T19:03:28.351" v="1141" actId="20577"/>
        <pc:sldMkLst>
          <pc:docMk/>
          <pc:sldMk cId="3302219861" sldId="272"/>
        </pc:sldMkLst>
        <pc:spChg chg="mod">
          <ac:chgData name="Marco Antonio Pérez de los Reyes" userId="fbfe8162-d97f-4a97-9934-2b836284c26b" providerId="ADAL" clId="{A92FEE43-E141-406B-8501-D2A1EA180444}" dt="2024-04-01T19:03:28.351" v="1141" actId="20577"/>
          <ac:spMkLst>
            <pc:docMk/>
            <pc:sldMk cId="3302219861" sldId="272"/>
            <ac:spMk id="7" creationId="{E11E2161-026A-49BA-8D85-D86A57D5DD7C}"/>
          </ac:spMkLst>
        </pc:spChg>
      </pc:sldChg>
      <pc:sldChg chg="modSp mod">
        <pc:chgData name="Marco Antonio Pérez de los Reyes" userId="fbfe8162-d97f-4a97-9934-2b836284c26b" providerId="ADAL" clId="{A92FEE43-E141-406B-8501-D2A1EA180444}" dt="2024-04-01T19:10:02.339" v="1256" actId="20577"/>
        <pc:sldMkLst>
          <pc:docMk/>
          <pc:sldMk cId="1523231962" sldId="273"/>
        </pc:sldMkLst>
        <pc:spChg chg="mod">
          <ac:chgData name="Marco Antonio Pérez de los Reyes" userId="fbfe8162-d97f-4a97-9934-2b836284c26b" providerId="ADAL" clId="{A92FEE43-E141-406B-8501-D2A1EA180444}" dt="2024-04-01T19:10:02.339" v="1256" actId="20577"/>
          <ac:spMkLst>
            <pc:docMk/>
            <pc:sldMk cId="1523231962" sldId="273"/>
            <ac:spMk id="14" creationId="{474428EB-3DED-455C-B094-82A84B29791F}"/>
          </ac:spMkLst>
        </pc:spChg>
      </pc:sldChg>
      <pc:sldChg chg="modSp mod">
        <pc:chgData name="Marco Antonio Pérez de los Reyes" userId="fbfe8162-d97f-4a97-9934-2b836284c26b" providerId="ADAL" clId="{A92FEE43-E141-406B-8501-D2A1EA180444}" dt="2024-04-01T19:11:02.748" v="1316" actId="20577"/>
        <pc:sldMkLst>
          <pc:docMk/>
          <pc:sldMk cId="1398296613" sldId="274"/>
        </pc:sldMkLst>
        <pc:spChg chg="mod">
          <ac:chgData name="Marco Antonio Pérez de los Reyes" userId="fbfe8162-d97f-4a97-9934-2b836284c26b" providerId="ADAL" clId="{A92FEE43-E141-406B-8501-D2A1EA180444}" dt="2024-04-01T19:11:02.748" v="1316" actId="20577"/>
          <ac:spMkLst>
            <pc:docMk/>
            <pc:sldMk cId="1398296613" sldId="274"/>
            <ac:spMk id="6" creationId="{E4023929-E9DE-4554-887E-0C17927CC84F}"/>
          </ac:spMkLst>
        </pc:spChg>
      </pc:sldChg>
      <pc:sldChg chg="modSp mod">
        <pc:chgData name="Marco Antonio Pérez de los Reyes" userId="fbfe8162-d97f-4a97-9934-2b836284c26b" providerId="ADAL" clId="{A92FEE43-E141-406B-8501-D2A1EA180444}" dt="2024-04-02T16:48:08.938" v="3257" actId="20577"/>
        <pc:sldMkLst>
          <pc:docMk/>
          <pc:sldMk cId="2491411427" sldId="319"/>
        </pc:sldMkLst>
        <pc:spChg chg="mod">
          <ac:chgData name="Marco Antonio Pérez de los Reyes" userId="fbfe8162-d97f-4a97-9934-2b836284c26b" providerId="ADAL" clId="{A92FEE43-E141-406B-8501-D2A1EA180444}" dt="2024-04-02T16:48:08.938" v="3257" actId="20577"/>
          <ac:spMkLst>
            <pc:docMk/>
            <pc:sldMk cId="2491411427" sldId="319"/>
            <ac:spMk id="64514" creationId="{00000000-0000-0000-0000-000000000000}"/>
          </ac:spMkLst>
        </pc:spChg>
      </pc:sldChg>
      <pc:sldChg chg="modSp mod">
        <pc:chgData name="Marco Antonio Pérez de los Reyes" userId="fbfe8162-d97f-4a97-9934-2b836284c26b" providerId="ADAL" clId="{A92FEE43-E141-406B-8501-D2A1EA180444}" dt="2024-04-01T21:58:38.218" v="2727" actId="20577"/>
        <pc:sldMkLst>
          <pc:docMk/>
          <pc:sldMk cId="3094842073" sldId="362"/>
        </pc:sldMkLst>
        <pc:spChg chg="mod">
          <ac:chgData name="Marco Antonio Pérez de los Reyes" userId="fbfe8162-d97f-4a97-9934-2b836284c26b" providerId="ADAL" clId="{A92FEE43-E141-406B-8501-D2A1EA180444}" dt="2024-04-01T21:58:38.218" v="2727" actId="20577"/>
          <ac:spMkLst>
            <pc:docMk/>
            <pc:sldMk cId="3094842073" sldId="362"/>
            <ac:spMk id="2" creationId="{D634958C-9020-4AFC-BEDB-872B03D992CE}"/>
          </ac:spMkLst>
        </pc:spChg>
      </pc:sldChg>
      <pc:sldChg chg="modSp mod">
        <pc:chgData name="Marco Antonio Pérez de los Reyes" userId="fbfe8162-d97f-4a97-9934-2b836284c26b" providerId="ADAL" clId="{A92FEE43-E141-406B-8501-D2A1EA180444}" dt="2024-04-02T17:34:06.404" v="4082" actId="20577"/>
        <pc:sldMkLst>
          <pc:docMk/>
          <pc:sldMk cId="828091513" sldId="452"/>
        </pc:sldMkLst>
        <pc:spChg chg="mod">
          <ac:chgData name="Marco Antonio Pérez de los Reyes" userId="fbfe8162-d97f-4a97-9934-2b836284c26b" providerId="ADAL" clId="{A92FEE43-E141-406B-8501-D2A1EA180444}" dt="2024-04-02T17:34:06.404" v="4082" actId="20577"/>
          <ac:spMkLst>
            <pc:docMk/>
            <pc:sldMk cId="828091513" sldId="452"/>
            <ac:spMk id="7" creationId="{3FDEA354-7A5B-471B-A54A-D341EDB7C32D}"/>
          </ac:spMkLst>
        </pc:spChg>
        <pc:spChg chg="mod">
          <ac:chgData name="Marco Antonio Pérez de los Reyes" userId="fbfe8162-d97f-4a97-9934-2b836284c26b" providerId="ADAL" clId="{A92FEE43-E141-406B-8501-D2A1EA180444}" dt="2024-04-02T17:33:59.294" v="4080" actId="20577"/>
          <ac:spMkLst>
            <pc:docMk/>
            <pc:sldMk cId="828091513" sldId="452"/>
            <ac:spMk id="11" creationId="{DEF2A1B4-CB4F-403C-B759-5D3060CE7FB3}"/>
          </ac:spMkLst>
        </pc:spChg>
      </pc:sldChg>
      <pc:sldChg chg="modSp mod">
        <pc:chgData name="Marco Antonio Pérez de los Reyes" userId="fbfe8162-d97f-4a97-9934-2b836284c26b" providerId="ADAL" clId="{A92FEE43-E141-406B-8501-D2A1EA180444}" dt="2024-04-01T19:11:38.721" v="1376" actId="20577"/>
        <pc:sldMkLst>
          <pc:docMk/>
          <pc:sldMk cId="1678700481" sldId="460"/>
        </pc:sldMkLst>
        <pc:spChg chg="mod">
          <ac:chgData name="Marco Antonio Pérez de los Reyes" userId="fbfe8162-d97f-4a97-9934-2b836284c26b" providerId="ADAL" clId="{A92FEE43-E141-406B-8501-D2A1EA180444}" dt="2024-04-01T19:11:38.721" v="1376" actId="20577"/>
          <ac:spMkLst>
            <pc:docMk/>
            <pc:sldMk cId="1678700481" sldId="460"/>
            <ac:spMk id="5" creationId="{D9EC9267-8C1C-4E34-A2A7-C15C2C2E2C9B}"/>
          </ac:spMkLst>
        </pc:spChg>
      </pc:sldChg>
      <pc:sldChg chg="modSp mod">
        <pc:chgData name="Marco Antonio Pérez de los Reyes" userId="fbfe8162-d97f-4a97-9934-2b836284c26b" providerId="ADAL" clId="{A92FEE43-E141-406B-8501-D2A1EA180444}" dt="2024-04-04T16:19:19.012" v="5076" actId="20577"/>
        <pc:sldMkLst>
          <pc:docMk/>
          <pc:sldMk cId="0" sldId="474"/>
        </pc:sldMkLst>
        <pc:spChg chg="mod">
          <ac:chgData name="Marco Antonio Pérez de los Reyes" userId="fbfe8162-d97f-4a97-9934-2b836284c26b" providerId="ADAL" clId="{A92FEE43-E141-406B-8501-D2A1EA180444}" dt="2024-04-04T16:19:19.012" v="5076" actId="20577"/>
          <ac:spMkLst>
            <pc:docMk/>
            <pc:sldMk cId="0" sldId="474"/>
            <ac:spMk id="72706" creationId="{70537E9B-37EB-4ACB-B296-F950F40C52AA}"/>
          </ac:spMkLst>
        </pc:spChg>
      </pc:sldChg>
      <pc:sldChg chg="del">
        <pc:chgData name="Marco Antonio Pérez de los Reyes" userId="fbfe8162-d97f-4a97-9934-2b836284c26b" providerId="ADAL" clId="{A92FEE43-E141-406B-8501-D2A1EA180444}" dt="2024-04-01T18:53:12.290" v="806" actId="47"/>
        <pc:sldMkLst>
          <pc:docMk/>
          <pc:sldMk cId="1426502848" sldId="482"/>
        </pc:sldMkLst>
      </pc:sldChg>
      <pc:sldChg chg="modSp mod">
        <pc:chgData name="Marco Antonio Pérez de los Reyes" userId="fbfe8162-d97f-4a97-9934-2b836284c26b" providerId="ADAL" clId="{A92FEE43-E141-406B-8501-D2A1EA180444}" dt="2024-04-01T18:59:52.759" v="987" actId="20577"/>
        <pc:sldMkLst>
          <pc:docMk/>
          <pc:sldMk cId="2028311499" sldId="484"/>
        </pc:sldMkLst>
        <pc:spChg chg="mod">
          <ac:chgData name="Marco Antonio Pérez de los Reyes" userId="fbfe8162-d97f-4a97-9934-2b836284c26b" providerId="ADAL" clId="{A92FEE43-E141-406B-8501-D2A1EA180444}" dt="2024-04-01T18:59:52.759" v="987" actId="20577"/>
          <ac:spMkLst>
            <pc:docMk/>
            <pc:sldMk cId="2028311499" sldId="484"/>
            <ac:spMk id="14" creationId="{CF67D5AB-6EF2-4CEA-88F5-334564F1C93D}"/>
          </ac:spMkLst>
        </pc:spChg>
      </pc:sldChg>
      <pc:sldChg chg="modSp mod">
        <pc:chgData name="Marco Antonio Pérez de los Reyes" userId="fbfe8162-d97f-4a97-9934-2b836284c26b" providerId="ADAL" clId="{A92FEE43-E141-406B-8501-D2A1EA180444}" dt="2024-04-01T19:01:44.933" v="993" actId="20577"/>
        <pc:sldMkLst>
          <pc:docMk/>
          <pc:sldMk cId="3849899314" sldId="486"/>
        </pc:sldMkLst>
        <pc:spChg chg="mod">
          <ac:chgData name="Marco Antonio Pérez de los Reyes" userId="fbfe8162-d97f-4a97-9934-2b836284c26b" providerId="ADAL" clId="{A92FEE43-E141-406B-8501-D2A1EA180444}" dt="2024-04-01T19:01:44.933" v="993" actId="20577"/>
          <ac:spMkLst>
            <pc:docMk/>
            <pc:sldMk cId="3849899314" sldId="486"/>
            <ac:spMk id="9" creationId="{16C529FD-994D-4D2A-B905-290AA4661870}"/>
          </ac:spMkLst>
        </pc:spChg>
      </pc:sldChg>
      <pc:sldChg chg="modSp mod">
        <pc:chgData name="Marco Antonio Pérez de los Reyes" userId="fbfe8162-d97f-4a97-9934-2b836284c26b" providerId="ADAL" clId="{A92FEE43-E141-406B-8501-D2A1EA180444}" dt="2024-04-01T19:02:26.073" v="1080" actId="20577"/>
        <pc:sldMkLst>
          <pc:docMk/>
          <pc:sldMk cId="1242739965" sldId="487"/>
        </pc:sldMkLst>
        <pc:spChg chg="mod">
          <ac:chgData name="Marco Antonio Pérez de los Reyes" userId="fbfe8162-d97f-4a97-9934-2b836284c26b" providerId="ADAL" clId="{A92FEE43-E141-406B-8501-D2A1EA180444}" dt="2024-04-01T19:02:26.073" v="1080" actId="20577"/>
          <ac:spMkLst>
            <pc:docMk/>
            <pc:sldMk cId="1242739965" sldId="487"/>
            <ac:spMk id="6" creationId="{62337A9A-8F39-4D1D-B5D3-5CD1F9A2CBCF}"/>
          </ac:spMkLst>
        </pc:spChg>
      </pc:sldChg>
      <pc:sldChg chg="del">
        <pc:chgData name="Marco Antonio Pérez de los Reyes" userId="fbfe8162-d97f-4a97-9934-2b836284c26b" providerId="ADAL" clId="{A92FEE43-E141-406B-8501-D2A1EA180444}" dt="2024-04-01T18:52:34.416" v="802" actId="47"/>
        <pc:sldMkLst>
          <pc:docMk/>
          <pc:sldMk cId="2635659237" sldId="490"/>
        </pc:sldMkLst>
      </pc:sldChg>
      <pc:sldChg chg="modSp mod">
        <pc:chgData name="Marco Antonio Pérez de los Reyes" userId="fbfe8162-d97f-4a97-9934-2b836284c26b" providerId="ADAL" clId="{A92FEE43-E141-406B-8501-D2A1EA180444}" dt="2024-04-03T21:05:05.839" v="4982" actId="20577"/>
        <pc:sldMkLst>
          <pc:docMk/>
          <pc:sldMk cId="2150950754" sldId="491"/>
        </pc:sldMkLst>
        <pc:spChg chg="mod">
          <ac:chgData name="Marco Antonio Pérez de los Reyes" userId="fbfe8162-d97f-4a97-9934-2b836284c26b" providerId="ADAL" clId="{A92FEE43-E141-406B-8501-D2A1EA180444}" dt="2024-04-03T21:05:05.839" v="4982" actId="20577"/>
          <ac:spMkLst>
            <pc:docMk/>
            <pc:sldMk cId="2150950754" sldId="491"/>
            <ac:spMk id="3" creationId="{FFA4A471-D749-4F82-BB37-76E586FE7FB3}"/>
          </ac:spMkLst>
        </pc:spChg>
      </pc:sldChg>
      <pc:sldChg chg="del">
        <pc:chgData name="Marco Antonio Pérez de los Reyes" userId="fbfe8162-d97f-4a97-9934-2b836284c26b" providerId="ADAL" clId="{A92FEE43-E141-406B-8501-D2A1EA180444}" dt="2024-04-01T18:52:43.268" v="803" actId="47"/>
        <pc:sldMkLst>
          <pc:docMk/>
          <pc:sldMk cId="4054089474" sldId="492"/>
        </pc:sldMkLst>
      </pc:sldChg>
      <pc:sldChg chg="modSp mod">
        <pc:chgData name="Marco Antonio Pérez de los Reyes" userId="fbfe8162-d97f-4a97-9934-2b836284c26b" providerId="ADAL" clId="{A92FEE43-E141-406B-8501-D2A1EA180444}" dt="2024-03-31T22:05:06.716" v="189" actId="20577"/>
        <pc:sldMkLst>
          <pc:docMk/>
          <pc:sldMk cId="3499784247" sldId="493"/>
        </pc:sldMkLst>
        <pc:spChg chg="mod">
          <ac:chgData name="Marco Antonio Pérez de los Reyes" userId="fbfe8162-d97f-4a97-9934-2b836284c26b" providerId="ADAL" clId="{A92FEE43-E141-406B-8501-D2A1EA180444}" dt="2024-03-31T22:05:06.716" v="189" actId="20577"/>
          <ac:spMkLst>
            <pc:docMk/>
            <pc:sldMk cId="3499784247" sldId="493"/>
            <ac:spMk id="3" creationId="{2E6551BF-9C63-41A8-90F5-E4809DAE8694}"/>
          </ac:spMkLst>
        </pc:spChg>
      </pc:sldChg>
      <pc:sldChg chg="del">
        <pc:chgData name="Marco Antonio Pérez de los Reyes" userId="fbfe8162-d97f-4a97-9934-2b836284c26b" providerId="ADAL" clId="{A92FEE43-E141-406B-8501-D2A1EA180444}" dt="2024-03-31T22:08:38.913" v="213" actId="47"/>
        <pc:sldMkLst>
          <pc:docMk/>
          <pc:sldMk cId="3923400482" sldId="494"/>
        </pc:sldMkLst>
      </pc:sldChg>
      <pc:sldChg chg="del">
        <pc:chgData name="Marco Antonio Pérez de los Reyes" userId="fbfe8162-d97f-4a97-9934-2b836284c26b" providerId="ADAL" clId="{A92FEE43-E141-406B-8501-D2A1EA180444}" dt="2024-03-31T22:08:46.802" v="214" actId="47"/>
        <pc:sldMkLst>
          <pc:docMk/>
          <pc:sldMk cId="2211463407" sldId="495"/>
        </pc:sldMkLst>
      </pc:sldChg>
      <pc:sldChg chg="del">
        <pc:chgData name="Marco Antonio Pérez de los Reyes" userId="fbfe8162-d97f-4a97-9934-2b836284c26b" providerId="ADAL" clId="{A92FEE43-E141-406B-8501-D2A1EA180444}" dt="2024-03-31T22:09:06.826" v="215" actId="47"/>
        <pc:sldMkLst>
          <pc:docMk/>
          <pc:sldMk cId="2918989083" sldId="496"/>
        </pc:sldMkLst>
      </pc:sldChg>
      <pc:sldChg chg="modSp mod">
        <pc:chgData name="Marco Antonio Pérez de los Reyes" userId="fbfe8162-d97f-4a97-9934-2b836284c26b" providerId="ADAL" clId="{A92FEE43-E141-406B-8501-D2A1EA180444}" dt="2024-04-03T21:11:30.189" v="5051" actId="20577"/>
        <pc:sldMkLst>
          <pc:docMk/>
          <pc:sldMk cId="2699507333" sldId="498"/>
        </pc:sldMkLst>
        <pc:spChg chg="mod">
          <ac:chgData name="Marco Antonio Pérez de los Reyes" userId="fbfe8162-d97f-4a97-9934-2b836284c26b" providerId="ADAL" clId="{A92FEE43-E141-406B-8501-D2A1EA180444}" dt="2024-04-03T21:11:30.189" v="5051" actId="20577"/>
          <ac:spMkLst>
            <pc:docMk/>
            <pc:sldMk cId="2699507333" sldId="498"/>
            <ac:spMk id="6" creationId="{76B30937-D1C2-4C48-93D7-F05666DAFBA9}"/>
          </ac:spMkLst>
        </pc:spChg>
      </pc:sldChg>
      <pc:sldChg chg="del">
        <pc:chgData name="Marco Antonio Pérez de los Reyes" userId="fbfe8162-d97f-4a97-9934-2b836284c26b" providerId="ADAL" clId="{A92FEE43-E141-406B-8501-D2A1EA180444}" dt="2024-03-31T22:06:33.677" v="190" actId="47"/>
        <pc:sldMkLst>
          <pc:docMk/>
          <pc:sldMk cId="2588983588" sldId="499"/>
        </pc:sldMkLst>
      </pc:sldChg>
      <pc:sldChg chg="del">
        <pc:chgData name="Marco Antonio Pérez de los Reyes" userId="fbfe8162-d97f-4a97-9934-2b836284c26b" providerId="ADAL" clId="{A92FEE43-E141-406B-8501-D2A1EA180444}" dt="2024-04-01T18:53:09.234" v="804" actId="47"/>
        <pc:sldMkLst>
          <pc:docMk/>
          <pc:sldMk cId="1393358504" sldId="501"/>
        </pc:sldMkLst>
      </pc:sldChg>
      <pc:sldChg chg="modSp del mod">
        <pc:chgData name="Marco Antonio Pérez de los Reyes" userId="fbfe8162-d97f-4a97-9934-2b836284c26b" providerId="ADAL" clId="{A92FEE43-E141-406B-8501-D2A1EA180444}" dt="2024-04-01T22:13:10.692" v="3228" actId="47"/>
        <pc:sldMkLst>
          <pc:docMk/>
          <pc:sldMk cId="128846783" sldId="502"/>
        </pc:sldMkLst>
        <pc:spChg chg="mod">
          <ac:chgData name="Marco Antonio Pérez de los Reyes" userId="fbfe8162-d97f-4a97-9934-2b836284c26b" providerId="ADAL" clId="{A92FEE43-E141-406B-8501-D2A1EA180444}" dt="2024-04-01T21:59:44.913" v="2737" actId="20577"/>
          <ac:spMkLst>
            <pc:docMk/>
            <pc:sldMk cId="128846783" sldId="502"/>
            <ac:spMk id="4" creationId="{5C1DE337-3D19-4688-ADFB-88F302FC8135}"/>
          </ac:spMkLst>
        </pc:spChg>
      </pc:sldChg>
      <pc:sldChg chg="modSp mod">
        <pc:chgData name="Marco Antonio Pérez de los Reyes" userId="fbfe8162-d97f-4a97-9934-2b836284c26b" providerId="ADAL" clId="{A92FEE43-E141-406B-8501-D2A1EA180444}" dt="2024-03-31T22:11:38.262" v="217" actId="20577"/>
        <pc:sldMkLst>
          <pc:docMk/>
          <pc:sldMk cId="3674554034" sldId="503"/>
        </pc:sldMkLst>
        <pc:spChg chg="mod">
          <ac:chgData name="Marco Antonio Pérez de los Reyes" userId="fbfe8162-d97f-4a97-9934-2b836284c26b" providerId="ADAL" clId="{A92FEE43-E141-406B-8501-D2A1EA180444}" dt="2024-03-31T22:11:38.262" v="217" actId="20577"/>
          <ac:spMkLst>
            <pc:docMk/>
            <pc:sldMk cId="3674554034" sldId="503"/>
            <ac:spMk id="3" creationId="{94284425-1879-489F-B657-434551FBA436}"/>
          </ac:spMkLst>
        </pc:spChg>
      </pc:sldChg>
      <pc:sldChg chg="del">
        <pc:chgData name="Marco Antonio Pérez de los Reyes" userId="fbfe8162-d97f-4a97-9934-2b836284c26b" providerId="ADAL" clId="{A92FEE43-E141-406B-8501-D2A1EA180444}" dt="2024-04-01T22:13:50.891" v="3229" actId="47"/>
        <pc:sldMkLst>
          <pc:docMk/>
          <pc:sldMk cId="2662975737" sldId="508"/>
        </pc:sldMkLst>
      </pc:sldChg>
      <pc:sldChg chg="modSp mod">
        <pc:chgData name="Marco Antonio Pérez de los Reyes" userId="fbfe8162-d97f-4a97-9934-2b836284c26b" providerId="ADAL" clId="{A92FEE43-E141-406B-8501-D2A1EA180444}" dt="2024-04-02T17:02:00.782" v="3403" actId="20577"/>
        <pc:sldMkLst>
          <pc:docMk/>
          <pc:sldMk cId="3167740159" sldId="511"/>
        </pc:sldMkLst>
        <pc:spChg chg="mod">
          <ac:chgData name="Marco Antonio Pérez de los Reyes" userId="fbfe8162-d97f-4a97-9934-2b836284c26b" providerId="ADAL" clId="{A92FEE43-E141-406B-8501-D2A1EA180444}" dt="2024-04-02T17:02:00.782" v="3403" actId="20577"/>
          <ac:spMkLst>
            <pc:docMk/>
            <pc:sldMk cId="3167740159" sldId="511"/>
            <ac:spMk id="3" creationId="{834C878F-747A-445B-938A-3E582DF26AB8}"/>
          </ac:spMkLst>
        </pc:spChg>
      </pc:sldChg>
      <pc:sldChg chg="modSp mod">
        <pc:chgData name="Marco Antonio Pérez de los Reyes" userId="fbfe8162-d97f-4a97-9934-2b836284c26b" providerId="ADAL" clId="{A92FEE43-E141-406B-8501-D2A1EA180444}" dt="2024-04-04T16:24:31.885" v="5077" actId="20577"/>
        <pc:sldMkLst>
          <pc:docMk/>
          <pc:sldMk cId="1102644099" sldId="513"/>
        </pc:sldMkLst>
        <pc:spChg chg="mod">
          <ac:chgData name="Marco Antonio Pérez de los Reyes" userId="fbfe8162-d97f-4a97-9934-2b836284c26b" providerId="ADAL" clId="{A92FEE43-E141-406B-8501-D2A1EA180444}" dt="2024-04-04T16:24:31.885" v="5077" actId="20577"/>
          <ac:spMkLst>
            <pc:docMk/>
            <pc:sldMk cId="1102644099" sldId="513"/>
            <ac:spMk id="3" creationId="{22C4DE91-5AA0-44E7-8A9E-4C7A5A6AE48A}"/>
          </ac:spMkLst>
        </pc:spChg>
      </pc:sldChg>
      <pc:sldChg chg="del">
        <pc:chgData name="Marco Antonio Pérez de los Reyes" userId="fbfe8162-d97f-4a97-9934-2b836284c26b" providerId="ADAL" clId="{A92FEE43-E141-406B-8501-D2A1EA180444}" dt="2024-04-02T16:47:11.967" v="3234" actId="47"/>
        <pc:sldMkLst>
          <pc:docMk/>
          <pc:sldMk cId="3609153680" sldId="515"/>
        </pc:sldMkLst>
      </pc:sldChg>
      <pc:sldChg chg="del">
        <pc:chgData name="Marco Antonio Pérez de los Reyes" userId="fbfe8162-d97f-4a97-9934-2b836284c26b" providerId="ADAL" clId="{A92FEE43-E141-406B-8501-D2A1EA180444}" dt="2024-04-02T16:50:08.529" v="3258" actId="47"/>
        <pc:sldMkLst>
          <pc:docMk/>
          <pc:sldMk cId="2409056123" sldId="522"/>
        </pc:sldMkLst>
      </pc:sldChg>
      <pc:sldChg chg="modSp mod">
        <pc:chgData name="Marco Antonio Pérez de los Reyes" userId="fbfe8162-d97f-4a97-9934-2b836284c26b" providerId="ADAL" clId="{A92FEE43-E141-406B-8501-D2A1EA180444}" dt="2024-04-02T17:22:38.713" v="4018" actId="20577"/>
        <pc:sldMkLst>
          <pc:docMk/>
          <pc:sldMk cId="3935430099" sldId="523"/>
        </pc:sldMkLst>
        <pc:spChg chg="mod">
          <ac:chgData name="Marco Antonio Pérez de los Reyes" userId="fbfe8162-d97f-4a97-9934-2b836284c26b" providerId="ADAL" clId="{A92FEE43-E141-406B-8501-D2A1EA180444}" dt="2024-04-02T17:22:38.713" v="4018" actId="20577"/>
          <ac:spMkLst>
            <pc:docMk/>
            <pc:sldMk cId="3935430099" sldId="523"/>
            <ac:spMk id="2" creationId="{4AB10D9B-4382-4BE5-B18B-A135C82FD657}"/>
          </ac:spMkLst>
        </pc:spChg>
        <pc:spChg chg="mod">
          <ac:chgData name="Marco Antonio Pérez de los Reyes" userId="fbfe8162-d97f-4a97-9934-2b836284c26b" providerId="ADAL" clId="{A92FEE43-E141-406B-8501-D2A1EA180444}" dt="2024-03-31T22:14:02.976" v="254" actId="20577"/>
          <ac:spMkLst>
            <pc:docMk/>
            <pc:sldMk cId="3935430099" sldId="523"/>
            <ac:spMk id="3" creationId="{C2953F53-815A-4501-A775-ED7165809D5E}"/>
          </ac:spMkLst>
        </pc:spChg>
      </pc:sldChg>
      <pc:sldChg chg="modSp mod">
        <pc:chgData name="Marco Antonio Pérez de los Reyes" userId="fbfe8162-d97f-4a97-9934-2b836284c26b" providerId="ADAL" clId="{A92FEE43-E141-406B-8501-D2A1EA180444}" dt="2024-04-02T17:19:05.504" v="3975" actId="20577"/>
        <pc:sldMkLst>
          <pc:docMk/>
          <pc:sldMk cId="2164617057" sldId="526"/>
        </pc:sldMkLst>
        <pc:spChg chg="mod">
          <ac:chgData name="Marco Antonio Pérez de los Reyes" userId="fbfe8162-d97f-4a97-9934-2b836284c26b" providerId="ADAL" clId="{A92FEE43-E141-406B-8501-D2A1EA180444}" dt="2024-04-02T17:19:05.504" v="3975" actId="20577"/>
          <ac:spMkLst>
            <pc:docMk/>
            <pc:sldMk cId="2164617057" sldId="526"/>
            <ac:spMk id="2" creationId="{C7B4576A-8D19-489D-917F-8227B30C6916}"/>
          </ac:spMkLst>
        </pc:spChg>
      </pc:sldChg>
      <pc:sldChg chg="modSp mod">
        <pc:chgData name="Marco Antonio Pérez de los Reyes" userId="fbfe8162-d97f-4a97-9934-2b836284c26b" providerId="ADAL" clId="{A92FEE43-E141-406B-8501-D2A1EA180444}" dt="2024-04-03T21:23:07.581" v="5053" actId="20577"/>
        <pc:sldMkLst>
          <pc:docMk/>
          <pc:sldMk cId="3705509479" sldId="528"/>
        </pc:sldMkLst>
        <pc:spChg chg="mod">
          <ac:chgData name="Marco Antonio Pérez de los Reyes" userId="fbfe8162-d97f-4a97-9934-2b836284c26b" providerId="ADAL" clId="{A92FEE43-E141-406B-8501-D2A1EA180444}" dt="2024-04-03T21:23:07.581" v="5053" actId="20577"/>
          <ac:spMkLst>
            <pc:docMk/>
            <pc:sldMk cId="3705509479" sldId="528"/>
            <ac:spMk id="3" creationId="{06341303-C8F0-436F-B99E-FC16DCD98460}"/>
          </ac:spMkLst>
        </pc:spChg>
      </pc:sldChg>
      <pc:sldChg chg="del">
        <pc:chgData name="Marco Antonio Pérez de los Reyes" userId="fbfe8162-d97f-4a97-9934-2b836284c26b" providerId="ADAL" clId="{A92FEE43-E141-406B-8501-D2A1EA180444}" dt="2024-04-02T17:18:06.548" v="3972" actId="47"/>
        <pc:sldMkLst>
          <pc:docMk/>
          <pc:sldMk cId="1995744135" sldId="530"/>
        </pc:sldMkLst>
      </pc:sldChg>
      <pc:sldChg chg="del">
        <pc:chgData name="Marco Antonio Pérez de los Reyes" userId="fbfe8162-d97f-4a97-9934-2b836284c26b" providerId="ADAL" clId="{A92FEE43-E141-406B-8501-D2A1EA180444}" dt="2024-04-02T17:18:25.664" v="3973" actId="47"/>
        <pc:sldMkLst>
          <pc:docMk/>
          <pc:sldMk cId="311005942" sldId="531"/>
        </pc:sldMkLst>
      </pc:sldChg>
      <pc:sldChg chg="modSp mod">
        <pc:chgData name="Marco Antonio Pérez de los Reyes" userId="fbfe8162-d97f-4a97-9934-2b836284c26b" providerId="ADAL" clId="{A92FEE43-E141-406B-8501-D2A1EA180444}" dt="2024-04-04T16:11:43.785" v="5071" actId="20577"/>
        <pc:sldMkLst>
          <pc:docMk/>
          <pc:sldMk cId="608562119" sldId="532"/>
        </pc:sldMkLst>
        <pc:spChg chg="mod">
          <ac:chgData name="Marco Antonio Pérez de los Reyes" userId="fbfe8162-d97f-4a97-9934-2b836284c26b" providerId="ADAL" clId="{A92FEE43-E141-406B-8501-D2A1EA180444}" dt="2024-04-04T16:11:43.785" v="5071" actId="20577"/>
          <ac:spMkLst>
            <pc:docMk/>
            <pc:sldMk cId="608562119" sldId="532"/>
            <ac:spMk id="4" creationId="{ECEF46BB-C265-426C-9C9E-30DD42F59CFC}"/>
          </ac:spMkLst>
        </pc:spChg>
      </pc:sldChg>
      <pc:sldChg chg="modSp mod">
        <pc:chgData name="Marco Antonio Pérez de los Reyes" userId="fbfe8162-d97f-4a97-9934-2b836284c26b" providerId="ADAL" clId="{A92FEE43-E141-406B-8501-D2A1EA180444}" dt="2024-04-03T21:24:40.296" v="5069" actId="20577"/>
        <pc:sldMkLst>
          <pc:docMk/>
          <pc:sldMk cId="3929437667" sldId="534"/>
        </pc:sldMkLst>
        <pc:spChg chg="mod">
          <ac:chgData name="Marco Antonio Pérez de los Reyes" userId="fbfe8162-d97f-4a97-9934-2b836284c26b" providerId="ADAL" clId="{A92FEE43-E141-406B-8501-D2A1EA180444}" dt="2024-04-03T21:24:40.296" v="5069" actId="20577"/>
          <ac:spMkLst>
            <pc:docMk/>
            <pc:sldMk cId="3929437667" sldId="534"/>
            <ac:spMk id="2" creationId="{7EC8323B-48E7-44BF-BC0F-8EA9160BF6FA}"/>
          </ac:spMkLst>
        </pc:spChg>
      </pc:sldChg>
      <pc:sldChg chg="modSp mod">
        <pc:chgData name="Marco Antonio Pérez de los Reyes" userId="fbfe8162-d97f-4a97-9934-2b836284c26b" providerId="ADAL" clId="{A92FEE43-E141-406B-8501-D2A1EA180444}" dt="2024-04-02T17:23:24.450" v="4034" actId="20577"/>
        <pc:sldMkLst>
          <pc:docMk/>
          <pc:sldMk cId="2124844548" sldId="536"/>
        </pc:sldMkLst>
        <pc:spChg chg="mod">
          <ac:chgData name="Marco Antonio Pérez de los Reyes" userId="fbfe8162-d97f-4a97-9934-2b836284c26b" providerId="ADAL" clId="{A92FEE43-E141-406B-8501-D2A1EA180444}" dt="2024-04-02T17:23:17.443" v="4033" actId="20577"/>
          <ac:spMkLst>
            <pc:docMk/>
            <pc:sldMk cId="2124844548" sldId="536"/>
            <ac:spMk id="4" creationId="{222F44F1-8CFE-4E75-AAB5-DD00FBC133B1}"/>
          </ac:spMkLst>
        </pc:spChg>
        <pc:spChg chg="mod">
          <ac:chgData name="Marco Antonio Pérez de los Reyes" userId="fbfe8162-d97f-4a97-9934-2b836284c26b" providerId="ADAL" clId="{A92FEE43-E141-406B-8501-D2A1EA180444}" dt="2024-04-02T17:23:24.450" v="4034" actId="20577"/>
          <ac:spMkLst>
            <pc:docMk/>
            <pc:sldMk cId="2124844548" sldId="536"/>
            <ac:spMk id="5" creationId="{2BAFC236-2759-4F8B-AA42-6870C0A15E04}"/>
          </ac:spMkLst>
        </pc:spChg>
      </pc:sldChg>
      <pc:sldChg chg="modSp mod">
        <pc:chgData name="Marco Antonio Pérez de los Reyes" userId="fbfe8162-d97f-4a97-9934-2b836284c26b" providerId="ADAL" clId="{A92FEE43-E141-406B-8501-D2A1EA180444}" dt="2024-04-02T17:24:12.130" v="4078" actId="20577"/>
        <pc:sldMkLst>
          <pc:docMk/>
          <pc:sldMk cId="1684488348" sldId="537"/>
        </pc:sldMkLst>
        <pc:spChg chg="mod">
          <ac:chgData name="Marco Antonio Pérez de los Reyes" userId="fbfe8162-d97f-4a97-9934-2b836284c26b" providerId="ADAL" clId="{A92FEE43-E141-406B-8501-D2A1EA180444}" dt="2024-04-02T17:24:12.130" v="4078" actId="20577"/>
          <ac:spMkLst>
            <pc:docMk/>
            <pc:sldMk cId="1684488348" sldId="537"/>
            <ac:spMk id="2" creationId="{8219AFF9-9F1D-4497-805F-D92F8380DB59}"/>
          </ac:spMkLst>
        </pc:spChg>
      </pc:sldChg>
      <pc:sldChg chg="del">
        <pc:chgData name="Marco Antonio Pérez de los Reyes" userId="fbfe8162-d97f-4a97-9934-2b836284c26b" providerId="ADAL" clId="{A92FEE43-E141-406B-8501-D2A1EA180444}" dt="2024-04-01T18:59:04.151" v="985" actId="47"/>
        <pc:sldMkLst>
          <pc:docMk/>
          <pc:sldMk cId="25341619" sldId="557"/>
        </pc:sldMkLst>
      </pc:sldChg>
      <pc:sldChg chg="modSp mod">
        <pc:chgData name="Marco Antonio Pérez de los Reyes" userId="fbfe8162-d97f-4a97-9934-2b836284c26b" providerId="ADAL" clId="{A92FEE43-E141-406B-8501-D2A1EA180444}" dt="2024-03-31T22:03:52.174" v="151" actId="20577"/>
        <pc:sldMkLst>
          <pc:docMk/>
          <pc:sldMk cId="861958773" sldId="558"/>
        </pc:sldMkLst>
        <pc:spChg chg="mod">
          <ac:chgData name="Marco Antonio Pérez de los Reyes" userId="fbfe8162-d97f-4a97-9934-2b836284c26b" providerId="ADAL" clId="{A92FEE43-E141-406B-8501-D2A1EA180444}" dt="2024-03-31T22:03:52.174" v="151" actId="20577"/>
          <ac:spMkLst>
            <pc:docMk/>
            <pc:sldMk cId="861958773" sldId="558"/>
            <ac:spMk id="3" creationId="{61AED7B8-80E0-48EF-9048-879A893356C3}"/>
          </ac:spMkLst>
        </pc:spChg>
      </pc:sldChg>
      <pc:sldChg chg="modSp mod">
        <pc:chgData name="Marco Antonio Pérez de los Reyes" userId="fbfe8162-d97f-4a97-9934-2b836284c26b" providerId="ADAL" clId="{A92FEE43-E141-406B-8501-D2A1EA180444}" dt="2024-03-31T22:12:21.096" v="253" actId="20577"/>
        <pc:sldMkLst>
          <pc:docMk/>
          <pc:sldMk cId="3472069524" sldId="559"/>
        </pc:sldMkLst>
        <pc:spChg chg="mod">
          <ac:chgData name="Marco Antonio Pérez de los Reyes" userId="fbfe8162-d97f-4a97-9934-2b836284c26b" providerId="ADAL" clId="{A92FEE43-E141-406B-8501-D2A1EA180444}" dt="2024-03-31T22:12:21.096" v="253" actId="20577"/>
          <ac:spMkLst>
            <pc:docMk/>
            <pc:sldMk cId="3472069524" sldId="559"/>
            <ac:spMk id="3" creationId="{504F7FD2-0217-4826-93B8-E5100E66A07C}"/>
          </ac:spMkLst>
        </pc:spChg>
      </pc:sldChg>
      <pc:sldChg chg="del">
        <pc:chgData name="Marco Antonio Pérez de los Reyes" userId="fbfe8162-d97f-4a97-9934-2b836284c26b" providerId="ADAL" clId="{A92FEE43-E141-406B-8501-D2A1EA180444}" dt="2024-04-02T16:50:35.565" v="3259" actId="47"/>
        <pc:sldMkLst>
          <pc:docMk/>
          <pc:sldMk cId="2368067266" sldId="560"/>
        </pc:sldMkLst>
      </pc:sldChg>
      <pc:sldChg chg="modSp mod">
        <pc:chgData name="Marco Antonio Pérez de los Reyes" userId="fbfe8162-d97f-4a97-9934-2b836284c26b" providerId="ADAL" clId="{A92FEE43-E141-406B-8501-D2A1EA180444}" dt="2024-04-01T21:56:26.205" v="2701" actId="20577"/>
        <pc:sldMkLst>
          <pc:docMk/>
          <pc:sldMk cId="3744417612" sldId="565"/>
        </pc:sldMkLst>
        <pc:spChg chg="mod">
          <ac:chgData name="Marco Antonio Pérez de los Reyes" userId="fbfe8162-d97f-4a97-9934-2b836284c26b" providerId="ADAL" clId="{A92FEE43-E141-406B-8501-D2A1EA180444}" dt="2024-04-01T21:56:26.205" v="2701" actId="20577"/>
          <ac:spMkLst>
            <pc:docMk/>
            <pc:sldMk cId="3744417612" sldId="565"/>
            <ac:spMk id="3" creationId="{144523A6-4999-4942-8B8B-2842CA353AB1}"/>
          </ac:spMkLst>
        </pc:spChg>
      </pc:sldChg>
      <pc:sldChg chg="modSp new mod">
        <pc:chgData name="Marco Antonio Pérez de los Reyes" userId="fbfe8162-d97f-4a97-9934-2b836284c26b" providerId="ADAL" clId="{A92FEE43-E141-406B-8501-D2A1EA180444}" dt="2024-04-02T16:54:35.156" v="3401" actId="20577"/>
        <pc:sldMkLst>
          <pc:docMk/>
          <pc:sldMk cId="913539024" sldId="573"/>
        </pc:sldMkLst>
        <pc:spChg chg="mod">
          <ac:chgData name="Marco Antonio Pérez de los Reyes" userId="fbfe8162-d97f-4a97-9934-2b836284c26b" providerId="ADAL" clId="{A92FEE43-E141-406B-8501-D2A1EA180444}" dt="2024-04-01T18:10:48.673" v="262" actId="20577"/>
          <ac:spMkLst>
            <pc:docMk/>
            <pc:sldMk cId="913539024" sldId="573"/>
            <ac:spMk id="2" creationId="{C86DD4B0-AF1B-032F-EA0D-17DE953FCD9E}"/>
          </ac:spMkLst>
        </pc:spChg>
        <pc:spChg chg="mod">
          <ac:chgData name="Marco Antonio Pérez de los Reyes" userId="fbfe8162-d97f-4a97-9934-2b836284c26b" providerId="ADAL" clId="{A92FEE43-E141-406B-8501-D2A1EA180444}" dt="2024-04-02T16:54:35.156" v="3401" actId="20577"/>
          <ac:spMkLst>
            <pc:docMk/>
            <pc:sldMk cId="913539024" sldId="573"/>
            <ac:spMk id="3" creationId="{AB7292E7-6F5E-B314-DC79-6C18F8AB4276}"/>
          </ac:spMkLst>
        </pc:spChg>
      </pc:sldChg>
      <pc:sldChg chg="modSp new mod">
        <pc:chgData name="Marco Antonio Pérez de los Reyes" userId="fbfe8162-d97f-4a97-9934-2b836284c26b" providerId="ADAL" clId="{A92FEE43-E141-406B-8501-D2A1EA180444}" dt="2024-04-03T21:08:16.239" v="5019" actId="27636"/>
        <pc:sldMkLst>
          <pc:docMk/>
          <pc:sldMk cId="1881424393" sldId="574"/>
        </pc:sldMkLst>
        <pc:spChg chg="mod">
          <ac:chgData name="Marco Antonio Pérez de los Reyes" userId="fbfe8162-d97f-4a97-9934-2b836284c26b" providerId="ADAL" clId="{A92FEE43-E141-406B-8501-D2A1EA180444}" dt="2024-04-01T18:46:05.850" v="292" actId="20577"/>
          <ac:spMkLst>
            <pc:docMk/>
            <pc:sldMk cId="1881424393" sldId="574"/>
            <ac:spMk id="2" creationId="{D095B48D-D895-02D7-0537-1C245FCA9BEB}"/>
          </ac:spMkLst>
        </pc:spChg>
        <pc:spChg chg="mod">
          <ac:chgData name="Marco Antonio Pérez de los Reyes" userId="fbfe8162-d97f-4a97-9934-2b836284c26b" providerId="ADAL" clId="{A92FEE43-E141-406B-8501-D2A1EA180444}" dt="2024-04-03T21:08:16.239" v="5019" actId="27636"/>
          <ac:spMkLst>
            <pc:docMk/>
            <pc:sldMk cId="1881424393" sldId="574"/>
            <ac:spMk id="3" creationId="{7ADC433C-C4EB-523E-E166-D9DBF245CA95}"/>
          </ac:spMkLst>
        </pc:spChg>
      </pc:sldChg>
      <pc:sldChg chg="modSp new mod ord">
        <pc:chgData name="Marco Antonio Pérez de los Reyes" userId="fbfe8162-d97f-4a97-9934-2b836284c26b" providerId="ADAL" clId="{A92FEE43-E141-406B-8501-D2A1EA180444}" dt="2024-04-01T21:54:27.762" v="2643"/>
        <pc:sldMkLst>
          <pc:docMk/>
          <pc:sldMk cId="4232847035" sldId="575"/>
        </pc:sldMkLst>
        <pc:spChg chg="mod">
          <ac:chgData name="Marco Antonio Pérez de los Reyes" userId="fbfe8162-d97f-4a97-9934-2b836284c26b" providerId="ADAL" clId="{A92FEE43-E141-406B-8501-D2A1EA180444}" dt="2024-04-01T21:31:39.863" v="1436" actId="20577"/>
          <ac:spMkLst>
            <pc:docMk/>
            <pc:sldMk cId="4232847035" sldId="575"/>
            <ac:spMk id="2" creationId="{E691F256-BFC8-D0E1-9429-8B41FC6B4CB9}"/>
          </ac:spMkLst>
        </pc:spChg>
        <pc:spChg chg="mod">
          <ac:chgData name="Marco Antonio Pérez de los Reyes" userId="fbfe8162-d97f-4a97-9934-2b836284c26b" providerId="ADAL" clId="{A92FEE43-E141-406B-8501-D2A1EA180444}" dt="2024-04-01T21:37:02.740" v="1808" actId="20577"/>
          <ac:spMkLst>
            <pc:docMk/>
            <pc:sldMk cId="4232847035" sldId="575"/>
            <ac:spMk id="3" creationId="{5ED3AB61-1A76-5CFD-7EED-E1E4A1ACFD4D}"/>
          </ac:spMkLst>
        </pc:spChg>
      </pc:sldChg>
      <pc:sldChg chg="modSp new mod">
        <pc:chgData name="Marco Antonio Pérez de los Reyes" userId="fbfe8162-d97f-4a97-9934-2b836284c26b" providerId="ADAL" clId="{A92FEE43-E141-406B-8501-D2A1EA180444}" dt="2024-04-01T21:44:44.658" v="2223" actId="20577"/>
        <pc:sldMkLst>
          <pc:docMk/>
          <pc:sldMk cId="3391350719" sldId="576"/>
        </pc:sldMkLst>
        <pc:spChg chg="mod">
          <ac:chgData name="Marco Antonio Pérez de los Reyes" userId="fbfe8162-d97f-4a97-9934-2b836284c26b" providerId="ADAL" clId="{A92FEE43-E141-406B-8501-D2A1EA180444}" dt="2024-04-01T21:40:37.566" v="1841" actId="20577"/>
          <ac:spMkLst>
            <pc:docMk/>
            <pc:sldMk cId="3391350719" sldId="576"/>
            <ac:spMk id="2" creationId="{3728E631-B1C9-5DF1-0FCF-EF30C55D8DA0}"/>
          </ac:spMkLst>
        </pc:spChg>
        <pc:spChg chg="mod">
          <ac:chgData name="Marco Antonio Pérez de los Reyes" userId="fbfe8162-d97f-4a97-9934-2b836284c26b" providerId="ADAL" clId="{A92FEE43-E141-406B-8501-D2A1EA180444}" dt="2024-04-01T21:44:44.658" v="2223" actId="20577"/>
          <ac:spMkLst>
            <pc:docMk/>
            <pc:sldMk cId="3391350719" sldId="576"/>
            <ac:spMk id="3" creationId="{691649A0-B962-8BC8-207F-A9A11AAB6B13}"/>
          </ac:spMkLst>
        </pc:spChg>
      </pc:sldChg>
      <pc:sldChg chg="modSp new mod">
        <pc:chgData name="Marco Antonio Pérez de los Reyes" userId="fbfe8162-d97f-4a97-9934-2b836284c26b" providerId="ADAL" clId="{A92FEE43-E141-406B-8501-D2A1EA180444}" dt="2024-04-01T21:55:04.654" v="2698" actId="20577"/>
        <pc:sldMkLst>
          <pc:docMk/>
          <pc:sldMk cId="1203310266" sldId="577"/>
        </pc:sldMkLst>
        <pc:spChg chg="mod">
          <ac:chgData name="Marco Antonio Pérez de los Reyes" userId="fbfe8162-d97f-4a97-9934-2b836284c26b" providerId="ADAL" clId="{A92FEE43-E141-406B-8501-D2A1EA180444}" dt="2024-04-01T21:48:49.415" v="2559" actId="20577"/>
          <ac:spMkLst>
            <pc:docMk/>
            <pc:sldMk cId="1203310266" sldId="577"/>
            <ac:spMk id="2" creationId="{07C95E60-2C00-7669-96AD-2BA1F9B750A0}"/>
          </ac:spMkLst>
        </pc:spChg>
        <pc:spChg chg="mod">
          <ac:chgData name="Marco Antonio Pérez de los Reyes" userId="fbfe8162-d97f-4a97-9934-2b836284c26b" providerId="ADAL" clId="{A92FEE43-E141-406B-8501-D2A1EA180444}" dt="2024-04-01T21:55:04.654" v="2698" actId="20577"/>
          <ac:spMkLst>
            <pc:docMk/>
            <pc:sldMk cId="1203310266" sldId="577"/>
            <ac:spMk id="3" creationId="{8E5D4314-B437-6C8C-C325-57138CB1AA9E}"/>
          </ac:spMkLst>
        </pc:spChg>
      </pc:sldChg>
      <pc:sldChg chg="modSp new mod">
        <pc:chgData name="Marco Antonio Pérez de los Reyes" userId="fbfe8162-d97f-4a97-9934-2b836284c26b" providerId="ADAL" clId="{A92FEE43-E141-406B-8501-D2A1EA180444}" dt="2024-04-01T22:09:07.106" v="3103" actId="20577"/>
        <pc:sldMkLst>
          <pc:docMk/>
          <pc:sldMk cId="1092857271" sldId="578"/>
        </pc:sldMkLst>
        <pc:spChg chg="mod">
          <ac:chgData name="Marco Antonio Pérez de los Reyes" userId="fbfe8162-d97f-4a97-9934-2b836284c26b" providerId="ADAL" clId="{A92FEE43-E141-406B-8501-D2A1EA180444}" dt="2024-04-01T22:09:07.106" v="3103" actId="20577"/>
          <ac:spMkLst>
            <pc:docMk/>
            <pc:sldMk cId="1092857271" sldId="578"/>
            <ac:spMk id="2" creationId="{B28515AC-6981-A0C5-6912-BEA1AE1D6926}"/>
          </ac:spMkLst>
        </pc:spChg>
        <pc:spChg chg="mod">
          <ac:chgData name="Marco Antonio Pérez de los Reyes" userId="fbfe8162-d97f-4a97-9934-2b836284c26b" providerId="ADAL" clId="{A92FEE43-E141-406B-8501-D2A1EA180444}" dt="2024-04-01T22:08:55.525" v="3075" actId="20577"/>
          <ac:spMkLst>
            <pc:docMk/>
            <pc:sldMk cId="1092857271" sldId="578"/>
            <ac:spMk id="3" creationId="{6125D4ED-FCE1-212C-5E34-1E6016DDCCC5}"/>
          </ac:spMkLst>
        </pc:spChg>
      </pc:sldChg>
      <pc:sldChg chg="modSp new mod">
        <pc:chgData name="Marco Antonio Pérez de los Reyes" userId="fbfe8162-d97f-4a97-9934-2b836284c26b" providerId="ADAL" clId="{A92FEE43-E141-406B-8501-D2A1EA180444}" dt="2024-04-02T17:08:42.800" v="3971" actId="20577"/>
        <pc:sldMkLst>
          <pc:docMk/>
          <pc:sldMk cId="371905745" sldId="579"/>
        </pc:sldMkLst>
        <pc:spChg chg="mod">
          <ac:chgData name="Marco Antonio Pérez de los Reyes" userId="fbfe8162-d97f-4a97-9934-2b836284c26b" providerId="ADAL" clId="{A92FEE43-E141-406B-8501-D2A1EA180444}" dt="2024-04-02T17:04:04.264" v="3430" actId="20577"/>
          <ac:spMkLst>
            <pc:docMk/>
            <pc:sldMk cId="371905745" sldId="579"/>
            <ac:spMk id="2" creationId="{623864B0-FA9D-67E4-3C30-EF7BE8F45752}"/>
          </ac:spMkLst>
        </pc:spChg>
        <pc:spChg chg="mod">
          <ac:chgData name="Marco Antonio Pérez de los Reyes" userId="fbfe8162-d97f-4a97-9934-2b836284c26b" providerId="ADAL" clId="{A92FEE43-E141-406B-8501-D2A1EA180444}" dt="2024-04-02T17:08:42.800" v="3971" actId="20577"/>
          <ac:spMkLst>
            <pc:docMk/>
            <pc:sldMk cId="371905745" sldId="579"/>
            <ac:spMk id="3" creationId="{1D06480F-B94D-F47F-4AB2-9B00C9C7F850}"/>
          </ac:spMkLst>
        </pc:spChg>
      </pc:sldChg>
      <pc:sldChg chg="modSp new del mod">
        <pc:chgData name="Marco Antonio Pérez de los Reyes" userId="fbfe8162-d97f-4a97-9934-2b836284c26b" providerId="ADAL" clId="{A92FEE43-E141-406B-8501-D2A1EA180444}" dt="2024-04-01T22:10:46.264" v="3106" actId="47"/>
        <pc:sldMkLst>
          <pc:docMk/>
          <pc:sldMk cId="3052879998" sldId="579"/>
        </pc:sldMkLst>
        <pc:spChg chg="mod">
          <ac:chgData name="Marco Antonio Pérez de los Reyes" userId="fbfe8162-d97f-4a97-9934-2b836284c26b" providerId="ADAL" clId="{A92FEE43-E141-406B-8501-D2A1EA180444}" dt="2024-04-01T22:10:37.353" v="3105" actId="5793"/>
          <ac:spMkLst>
            <pc:docMk/>
            <pc:sldMk cId="3052879998" sldId="579"/>
            <ac:spMk id="3" creationId="{E03AE010-7855-31B6-8784-F96DE9654785}"/>
          </ac:spMkLst>
        </pc:spChg>
      </pc:sldChg>
      <pc:sldChg chg="modSp new mod">
        <pc:chgData name="Marco Antonio Pérez de los Reyes" userId="fbfe8162-d97f-4a97-9934-2b836284c26b" providerId="ADAL" clId="{A92FEE43-E141-406B-8501-D2A1EA180444}" dt="2024-04-03T20:48:46.376" v="4796" actId="20577"/>
        <pc:sldMkLst>
          <pc:docMk/>
          <pc:sldMk cId="3020497506" sldId="580"/>
        </pc:sldMkLst>
        <pc:spChg chg="mod">
          <ac:chgData name="Marco Antonio Pérez de los Reyes" userId="fbfe8162-d97f-4a97-9934-2b836284c26b" providerId="ADAL" clId="{A92FEE43-E141-406B-8501-D2A1EA180444}" dt="2024-04-03T20:11:07.246" v="4198" actId="20577"/>
          <ac:spMkLst>
            <pc:docMk/>
            <pc:sldMk cId="3020497506" sldId="580"/>
            <ac:spMk id="2" creationId="{56234DF1-B2D6-E804-9DA1-3D76C561001D}"/>
          </ac:spMkLst>
        </pc:spChg>
        <pc:spChg chg="mod">
          <ac:chgData name="Marco Antonio Pérez de los Reyes" userId="fbfe8162-d97f-4a97-9934-2b836284c26b" providerId="ADAL" clId="{A92FEE43-E141-406B-8501-D2A1EA180444}" dt="2024-04-03T20:48:46.376" v="4796" actId="20577"/>
          <ac:spMkLst>
            <pc:docMk/>
            <pc:sldMk cId="3020497506" sldId="580"/>
            <ac:spMk id="3" creationId="{6719F77A-945A-5CC0-FB31-8CAE98F3E3B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1D43F1-BF7C-487E-A3AD-3A25D3409521}" type="datetimeFigureOut">
              <a:rPr lang="es-MX" smtClean="0"/>
              <a:t>04/04/2024</a:t>
            </a:fld>
            <a:endParaRPr lang="es-MX"/>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F4A199-9F04-4698-AD06-FDC531404FDA}" type="slidenum">
              <a:rPr lang="es-MX" smtClean="0"/>
              <a:t>‹Nº›</a:t>
            </a:fld>
            <a:endParaRPr lang="es-MX"/>
          </a:p>
        </p:txBody>
      </p:sp>
    </p:spTree>
    <p:extLst>
      <p:ext uri="{BB962C8B-B14F-4D97-AF65-F5344CB8AC3E}">
        <p14:creationId xmlns:p14="http://schemas.microsoft.com/office/powerpoint/2010/main" val="2059345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a:extLst>
              <a:ext uri="{FF2B5EF4-FFF2-40B4-BE49-F238E27FC236}">
                <a16:creationId xmlns:a16="http://schemas.microsoft.com/office/drawing/2014/main" id="{0BC99A44-F35D-494F-9E8F-C7599D0EBFE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3235" name="Rectangle 3">
            <a:extLst>
              <a:ext uri="{FF2B5EF4-FFF2-40B4-BE49-F238E27FC236}">
                <a16:creationId xmlns:a16="http://schemas.microsoft.com/office/drawing/2014/main" id="{CB0E5C4B-6411-4E55-98AD-858914C9E3CC}"/>
              </a:ext>
            </a:extLst>
          </p:cNvPr>
          <p:cNvSpPr>
            <a:spLocks noGrp="1" noChangeArrowheads="1"/>
          </p:cNvSpPr>
          <p:nvPr>
            <p:ph type="body" idx="1"/>
          </p:nvPr>
        </p:nvSpPr>
        <p:spPr>
          <a:ln/>
        </p:spPr>
        <p:txBody>
          <a:bodyPr/>
          <a:lstStyle/>
          <a:p>
            <a:pPr eaLnBrk="1" fontAlgn="auto" hangingPunct="1">
              <a:spcBef>
                <a:spcPts val="0"/>
              </a:spcBef>
              <a:spcAft>
                <a:spcPts val="0"/>
              </a:spcAft>
              <a:defRPr/>
            </a:pPr>
            <a:r>
              <a:rPr lang="es-MX" dirty="0">
                <a:effectLst>
                  <a:outerShdw blurRad="38100" dist="38100" dir="2700000" algn="tl">
                    <a:srgbClr val="C0C0C0"/>
                  </a:outerShdw>
                </a:effectLst>
              </a:rPr>
              <a:t>PRUEBAS INDIRECTAS. SON IDÓNEAS PARA ACREDITAR ACTIVIDADES ILÍCITAS REALIZADAS POR LOS PARTIDOS POLÍTICOS. Las </a:t>
            </a:r>
            <a:r>
              <a:rPr lang="es-MX" dirty="0">
                <a:solidFill>
                  <a:srgbClr val="560730"/>
                </a:solidFill>
                <a:effectLst>
                  <a:outerShdw blurRad="38100" dist="38100" dir="2700000" algn="tl">
                    <a:srgbClr val="C0C0C0"/>
                  </a:outerShdw>
                </a:effectLst>
              </a:rPr>
              <a:t>pruebas indirectas</a:t>
            </a:r>
            <a:r>
              <a:rPr lang="es-MX" dirty="0">
                <a:effectLst>
                  <a:outerShdw blurRad="38100" dist="38100" dir="2700000" algn="tl">
                    <a:srgbClr val="C0C0C0"/>
                  </a:outerShdw>
                </a:effectLst>
              </a:rPr>
              <a:t> son aquéllas mediante las cuales </a:t>
            </a:r>
            <a:r>
              <a:rPr lang="es-MX" dirty="0">
                <a:solidFill>
                  <a:srgbClr val="560730"/>
                </a:solidFill>
                <a:effectLst>
                  <a:outerShdw blurRad="38100" dist="38100" dir="2700000" algn="tl">
                    <a:srgbClr val="C0C0C0"/>
                  </a:outerShdw>
                </a:effectLst>
              </a:rPr>
              <a:t>se demuestra la existencia</a:t>
            </a:r>
            <a:r>
              <a:rPr lang="es-MX" dirty="0">
                <a:effectLst>
                  <a:outerShdw blurRad="38100" dist="38100" dir="2700000" algn="tl">
                    <a:srgbClr val="C0C0C0"/>
                  </a:outerShdw>
                </a:effectLst>
              </a:rPr>
              <a:t> </a:t>
            </a:r>
            <a:r>
              <a:rPr lang="es-MX" dirty="0">
                <a:solidFill>
                  <a:srgbClr val="560730"/>
                </a:solidFill>
                <a:effectLst>
                  <a:outerShdw blurRad="38100" dist="38100" dir="2700000" algn="tl">
                    <a:srgbClr val="C0C0C0"/>
                  </a:outerShdw>
                </a:effectLst>
              </a:rPr>
              <a:t>de un hecho diverso</a:t>
            </a:r>
            <a:r>
              <a:rPr lang="es-MX" dirty="0">
                <a:effectLst>
                  <a:outerShdw blurRad="38100" dist="38100" dir="2700000" algn="tl">
                    <a:srgbClr val="C0C0C0"/>
                  </a:outerShdw>
                </a:effectLst>
              </a:rPr>
              <a:t> </a:t>
            </a:r>
            <a:r>
              <a:rPr lang="es-MX" dirty="0">
                <a:solidFill>
                  <a:srgbClr val="560730"/>
                </a:solidFill>
                <a:effectLst>
                  <a:outerShdw blurRad="38100" dist="38100" dir="2700000" algn="tl">
                    <a:srgbClr val="C0C0C0"/>
                  </a:outerShdw>
                </a:effectLst>
              </a:rPr>
              <a:t>a aquel que es afirmado en la hipótesis principal</a:t>
            </a:r>
            <a:r>
              <a:rPr lang="es-MX" dirty="0">
                <a:effectLst>
                  <a:outerShdw blurRad="38100" dist="38100" dir="2700000" algn="tl">
                    <a:srgbClr val="C0C0C0"/>
                  </a:outerShdw>
                </a:effectLst>
              </a:rPr>
              <a:t> formulada por los enunciados de las partes, </a:t>
            </a:r>
            <a:r>
              <a:rPr lang="es-MX" dirty="0">
                <a:solidFill>
                  <a:srgbClr val="560730"/>
                </a:solidFill>
                <a:effectLst>
                  <a:outerShdw blurRad="38100" dist="38100" dir="2700000" algn="tl">
                    <a:srgbClr val="C0C0C0"/>
                  </a:outerShdw>
                </a:effectLst>
              </a:rPr>
              <a:t>hecho secundario</a:t>
            </a:r>
            <a:r>
              <a:rPr lang="es-MX" dirty="0">
                <a:effectLst>
                  <a:outerShdw blurRad="38100" dist="38100" dir="2700000" algn="tl">
                    <a:srgbClr val="C0C0C0"/>
                  </a:outerShdw>
                </a:effectLst>
              </a:rPr>
              <a:t> del cual es posible extraer inferencias, ofrece elementos de confirmación de la hipótesis del hecho principal, pero </a:t>
            </a:r>
            <a:r>
              <a:rPr lang="es-MX" dirty="0">
                <a:solidFill>
                  <a:srgbClr val="560730"/>
                </a:solidFill>
                <a:effectLst>
                  <a:outerShdw blurRad="38100" dist="38100" dir="2700000" algn="tl">
                    <a:srgbClr val="C0C0C0"/>
                  </a:outerShdw>
                </a:effectLst>
              </a:rPr>
              <a:t>a través de un paso lógico</a:t>
            </a:r>
            <a:r>
              <a:rPr lang="es-MX" dirty="0">
                <a:effectLst>
                  <a:outerShdw blurRad="38100" dist="38100" dir="2700000" algn="tl">
                    <a:srgbClr val="C0C0C0"/>
                  </a:outerShdw>
                </a:effectLst>
              </a:rPr>
              <a:t> que va del hecho probado al hecho principal, </a:t>
            </a:r>
            <a:r>
              <a:rPr lang="es-MX" dirty="0">
                <a:solidFill>
                  <a:srgbClr val="560730"/>
                </a:solidFill>
                <a:effectLst>
                  <a:outerShdw blurRad="38100" dist="38100" dir="2700000" algn="tl">
                    <a:srgbClr val="C0C0C0"/>
                  </a:outerShdw>
                </a:effectLst>
              </a:rPr>
              <a:t>y el grado de</a:t>
            </a:r>
            <a:r>
              <a:rPr lang="es-MX" dirty="0">
                <a:effectLst>
                  <a:outerShdw blurRad="38100" dist="38100" dir="2700000" algn="tl">
                    <a:srgbClr val="C0C0C0"/>
                  </a:outerShdw>
                </a:effectLst>
              </a:rPr>
              <a:t> </a:t>
            </a:r>
            <a:r>
              <a:rPr lang="es-MX" dirty="0">
                <a:solidFill>
                  <a:srgbClr val="560730"/>
                </a:solidFill>
                <a:effectLst>
                  <a:outerShdw blurRad="38100" dist="38100" dir="2700000" algn="tl">
                    <a:srgbClr val="C0C0C0"/>
                  </a:outerShdw>
                </a:effectLst>
              </a:rPr>
              <a:t>apoyo</a:t>
            </a:r>
            <a:r>
              <a:rPr lang="es-MX" dirty="0">
                <a:effectLst>
                  <a:outerShdw blurRad="38100" dist="38100" dir="2700000" algn="tl">
                    <a:srgbClr val="C0C0C0"/>
                  </a:outerShdw>
                </a:effectLst>
              </a:rPr>
              <a:t> que la hipótesis a probar </a:t>
            </a:r>
            <a:r>
              <a:rPr lang="es-MX" dirty="0">
                <a:solidFill>
                  <a:srgbClr val="560730"/>
                </a:solidFill>
                <a:effectLst>
                  <a:outerShdw blurRad="38100" dist="38100" dir="2700000" algn="tl">
                    <a:srgbClr val="C0C0C0"/>
                  </a:outerShdw>
                </a:effectLst>
              </a:rPr>
              <a:t>reciba de la prueba indirecta,</a:t>
            </a:r>
            <a:r>
              <a:rPr lang="es-MX" dirty="0">
                <a:effectLst>
                  <a:outerShdw blurRad="38100" dist="38100" dir="2700000" algn="tl">
                    <a:srgbClr val="C0C0C0"/>
                  </a:outerShdw>
                </a:effectLst>
              </a:rPr>
              <a:t> </a:t>
            </a:r>
            <a:r>
              <a:rPr lang="es-MX" dirty="0">
                <a:solidFill>
                  <a:srgbClr val="560730"/>
                </a:solidFill>
                <a:effectLst>
                  <a:outerShdw blurRad="38100" dist="38100" dir="2700000" algn="tl">
                    <a:srgbClr val="C0C0C0"/>
                  </a:outerShdw>
                </a:effectLst>
              </a:rPr>
              <a:t>dependerá </a:t>
            </a:r>
            <a:r>
              <a:rPr lang="es-MX" dirty="0">
                <a:effectLst>
                  <a:outerShdw blurRad="38100" dist="38100" dir="2700000" algn="tl">
                    <a:srgbClr val="C0C0C0"/>
                  </a:outerShdw>
                </a:effectLst>
              </a:rPr>
              <a:t>del grado de aceptación de la existencia del hecho secundario y del grado de aceptación de la inferencia que se obtiene del hecho secundario, </a:t>
            </a:r>
            <a:r>
              <a:rPr lang="es-MX" dirty="0">
                <a:solidFill>
                  <a:srgbClr val="560730"/>
                </a:solidFill>
                <a:effectLst>
                  <a:outerShdw blurRad="38100" dist="38100" dir="2700000" algn="tl">
                    <a:srgbClr val="C0C0C0"/>
                  </a:outerShdw>
                </a:effectLst>
              </a:rPr>
              <a:t>esto es,</a:t>
            </a:r>
            <a:r>
              <a:rPr lang="es-MX" dirty="0">
                <a:effectLst>
                  <a:outerShdw blurRad="38100" dist="38100" dir="2700000" algn="tl">
                    <a:srgbClr val="C0C0C0"/>
                  </a:outerShdw>
                </a:effectLst>
              </a:rPr>
              <a:t> </a:t>
            </a:r>
            <a:r>
              <a:rPr lang="es-MX" dirty="0">
                <a:solidFill>
                  <a:srgbClr val="560730"/>
                </a:solidFill>
                <a:effectLst>
                  <a:outerShdw blurRad="38100" dist="38100" dir="2700000" algn="tl">
                    <a:srgbClr val="C0C0C0"/>
                  </a:outerShdw>
                </a:effectLst>
              </a:rPr>
              <a:t>su verosimilitud,</a:t>
            </a:r>
            <a:r>
              <a:rPr lang="es-MX" dirty="0">
                <a:effectLst>
                  <a:outerShdw blurRad="38100" dist="38100" dir="2700000" algn="tl">
                    <a:srgbClr val="C0C0C0"/>
                  </a:outerShdw>
                </a:effectLst>
              </a:rPr>
              <a:t> </a:t>
            </a:r>
            <a:r>
              <a:rPr lang="es-MX" dirty="0">
                <a:solidFill>
                  <a:srgbClr val="560730"/>
                </a:solidFill>
                <a:effectLst>
                  <a:outerShdw blurRad="38100" dist="38100" dir="2700000" algn="tl">
                    <a:srgbClr val="C0C0C0"/>
                  </a:outerShdw>
                </a:effectLst>
              </a:rPr>
              <a:t>que puede llegar,</a:t>
            </a:r>
            <a:r>
              <a:rPr lang="es-MX" dirty="0">
                <a:effectLst>
                  <a:outerShdw blurRad="38100" dist="38100" dir="2700000" algn="tl">
                    <a:srgbClr val="C0C0C0"/>
                  </a:outerShdw>
                </a:effectLst>
              </a:rPr>
              <a:t> inclusive, </a:t>
            </a:r>
            <a:r>
              <a:rPr lang="es-MX" dirty="0">
                <a:solidFill>
                  <a:srgbClr val="560730"/>
                </a:solidFill>
                <a:effectLst>
                  <a:outerShdw blurRad="38100" dist="38100" dir="2700000" algn="tl">
                    <a:srgbClr val="C0C0C0"/>
                  </a:outerShdw>
                </a:effectLst>
              </a:rPr>
              <a:t>a conformar</a:t>
            </a:r>
            <a:r>
              <a:rPr lang="es-MX" dirty="0">
                <a:effectLst>
                  <a:outerShdw blurRad="38100" dist="38100" dir="2700000" algn="tl">
                    <a:srgbClr val="C0C0C0"/>
                  </a:outerShdw>
                </a:effectLst>
              </a:rPr>
              <a:t> </a:t>
            </a:r>
            <a:r>
              <a:rPr lang="es-MX" dirty="0">
                <a:solidFill>
                  <a:srgbClr val="560730"/>
                </a:solidFill>
                <a:effectLst>
                  <a:outerShdw blurRad="38100" dist="38100" dir="2700000" algn="tl">
                    <a:srgbClr val="C0C0C0"/>
                  </a:outerShdw>
                </a:effectLst>
              </a:rPr>
              <a:t>una prueba plena,</a:t>
            </a:r>
            <a:r>
              <a:rPr lang="es-MX" dirty="0">
                <a:effectLst>
                  <a:outerShdw blurRad="38100" dist="38100" dir="2700000" algn="tl">
                    <a:srgbClr val="C0C0C0"/>
                  </a:outerShdw>
                </a:effectLst>
              </a:rPr>
              <a:t> al obtenerse a través de </a:t>
            </a:r>
            <a:r>
              <a:rPr lang="es-MX" dirty="0">
                <a:solidFill>
                  <a:srgbClr val="560730"/>
                </a:solidFill>
                <a:effectLst>
                  <a:outerShdw blurRad="38100" dist="38100" dir="2700000" algn="tl">
                    <a:srgbClr val="C0C0C0"/>
                  </a:outerShdw>
                </a:effectLst>
              </a:rPr>
              <a:t>inferencias o deducciones</a:t>
            </a:r>
            <a:r>
              <a:rPr lang="es-MX" dirty="0">
                <a:effectLst>
                  <a:outerShdw blurRad="38100" dist="38100" dir="2700000" algn="tl">
                    <a:srgbClr val="C0C0C0"/>
                  </a:outerShdw>
                </a:effectLst>
              </a:rPr>
              <a:t> de los hechos secundarios, en donde </a:t>
            </a:r>
            <a:r>
              <a:rPr lang="es-MX" dirty="0">
                <a:solidFill>
                  <a:srgbClr val="560730"/>
                </a:solidFill>
                <a:effectLst>
                  <a:outerShdw blurRad="38100" dist="38100" dir="2700000" algn="tl">
                    <a:srgbClr val="C0C0C0"/>
                  </a:outerShdw>
                </a:effectLst>
              </a:rPr>
              <a:t>el nexo causal</a:t>
            </a:r>
            <a:r>
              <a:rPr lang="es-MX" dirty="0">
                <a:effectLst>
                  <a:outerShdw blurRad="38100" dist="38100" dir="2700000" algn="tl">
                    <a:srgbClr val="C0C0C0"/>
                  </a:outerShdw>
                </a:effectLst>
              </a:rPr>
              <a:t> (en el caso de los indicios) </a:t>
            </a:r>
            <a:r>
              <a:rPr lang="es-MX" dirty="0">
                <a:solidFill>
                  <a:srgbClr val="560730"/>
                </a:solidFill>
                <a:effectLst>
                  <a:outerShdw blurRad="38100" dist="38100" dir="2700000" algn="tl">
                    <a:srgbClr val="C0C0C0"/>
                  </a:outerShdw>
                </a:effectLst>
              </a:rPr>
              <a:t>o el nexo de efecto</a:t>
            </a:r>
            <a:r>
              <a:rPr lang="es-MX" dirty="0">
                <a:effectLst>
                  <a:outerShdw blurRad="38100" dist="38100" dir="2700000" algn="tl">
                    <a:srgbClr val="C0C0C0"/>
                  </a:outerShdw>
                </a:effectLst>
              </a:rPr>
              <a:t> (en el caso de presunciones) </a:t>
            </a:r>
            <a:r>
              <a:rPr lang="es-MX" dirty="0">
                <a:solidFill>
                  <a:srgbClr val="560730"/>
                </a:solidFill>
                <a:effectLst>
                  <a:outerShdw blurRad="38100" dist="38100" dir="2700000" algn="tl">
                    <a:srgbClr val="C0C0C0"/>
                  </a:outerShdw>
                </a:effectLst>
              </a:rPr>
              <a:t>entre el hecho conocido y el</a:t>
            </a:r>
            <a:r>
              <a:rPr lang="es-MX" dirty="0">
                <a:effectLst>
                  <a:outerShdw blurRad="38100" dist="38100" dir="2700000" algn="tl">
                    <a:srgbClr val="C0C0C0"/>
                  </a:outerShdw>
                </a:effectLst>
              </a:rPr>
              <a:t> </a:t>
            </a:r>
            <a:r>
              <a:rPr lang="es-MX" dirty="0">
                <a:solidFill>
                  <a:srgbClr val="560730"/>
                </a:solidFill>
                <a:effectLst>
                  <a:outerShdw blurRad="38100" dist="38100" dir="2700000" algn="tl">
                    <a:srgbClr val="C0C0C0"/>
                  </a:outerShdw>
                </a:effectLst>
              </a:rPr>
              <a:t>desconocido</a:t>
            </a:r>
            <a:r>
              <a:rPr lang="es-MX" dirty="0">
                <a:effectLst>
                  <a:outerShdw blurRad="38100" dist="38100" dir="2700000" algn="tl">
                    <a:srgbClr val="C0C0C0"/>
                  </a:outerShdw>
                </a:effectLst>
              </a:rPr>
              <a:t> deriva de las circunstancias en que se produzca el primero y sirvan para inferir o deducir el segundo.</a:t>
            </a:r>
            <a:r>
              <a:rPr lang="es-MX" dirty="0"/>
              <a:t> </a:t>
            </a:r>
            <a:endParaRPr lang="es-ES" sz="900" dirty="0">
              <a:effectLst>
                <a:outerShdw blurRad="38100" dist="38100" dir="2700000" algn="tl">
                  <a:srgbClr val="C0C0C0"/>
                </a:outerShdw>
              </a:effectLst>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a:extLst>
              <a:ext uri="{FF2B5EF4-FFF2-40B4-BE49-F238E27FC236}">
                <a16:creationId xmlns:a16="http://schemas.microsoft.com/office/drawing/2014/main" id="{3FF7687D-98FE-4648-BAAE-0B8AB98AD02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283" name="Rectangle 3">
            <a:extLst>
              <a:ext uri="{FF2B5EF4-FFF2-40B4-BE49-F238E27FC236}">
                <a16:creationId xmlns:a16="http://schemas.microsoft.com/office/drawing/2014/main" id="{BF75F158-B601-404F-AD08-DE46E7D4C19F}"/>
              </a:ext>
            </a:extLst>
          </p:cNvPr>
          <p:cNvSpPr>
            <a:spLocks noGrp="1" noChangeArrowheads="1"/>
          </p:cNvSpPr>
          <p:nvPr>
            <p:ph type="body" idx="1"/>
          </p:nvPr>
        </p:nvSpPr>
        <p:spPr>
          <a:ln/>
        </p:spPr>
        <p:txBody>
          <a:bodyPr/>
          <a:lstStyle/>
          <a:p>
            <a:pPr eaLnBrk="1" fontAlgn="auto" hangingPunct="1">
              <a:spcBef>
                <a:spcPts val="0"/>
              </a:spcBef>
              <a:spcAft>
                <a:spcPts val="0"/>
              </a:spcAft>
              <a:defRPr/>
            </a:pPr>
            <a:endParaRPr lang="es-ES" sz="900" b="1" dirty="0">
              <a:effectLst>
                <a:outerShdw blurRad="38100" dist="38100" dir="2700000" algn="tl">
                  <a:srgbClr val="C0C0C0"/>
                </a:outerShdw>
              </a:effectLst>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a:extLst>
              <a:ext uri="{FF2B5EF4-FFF2-40B4-BE49-F238E27FC236}">
                <a16:creationId xmlns:a16="http://schemas.microsoft.com/office/drawing/2014/main" id="{808547E8-E0CB-4883-8573-7F4B48E988F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7331" name="Rectangle 3">
            <a:extLst>
              <a:ext uri="{FF2B5EF4-FFF2-40B4-BE49-F238E27FC236}">
                <a16:creationId xmlns:a16="http://schemas.microsoft.com/office/drawing/2014/main" id="{C8CE0B3A-8D0A-48AE-A04B-1DE79A94AB21}"/>
              </a:ext>
            </a:extLst>
          </p:cNvPr>
          <p:cNvSpPr>
            <a:spLocks noGrp="1" noChangeArrowheads="1"/>
          </p:cNvSpPr>
          <p:nvPr>
            <p:ph type="body" idx="1"/>
          </p:nvPr>
        </p:nvSpPr>
        <p:spPr>
          <a:ln/>
        </p:spPr>
        <p:txBody>
          <a:bodyPr/>
          <a:lstStyle/>
          <a:p>
            <a:pPr algn="just" eaLnBrk="1" fontAlgn="auto" hangingPunct="1">
              <a:spcBef>
                <a:spcPts val="0"/>
              </a:spcBef>
              <a:spcAft>
                <a:spcPts val="0"/>
              </a:spcAft>
              <a:buFontTx/>
              <a:buChar char="•"/>
              <a:defRPr/>
            </a:pPr>
            <a:r>
              <a:rPr lang="es-MX" dirty="0"/>
              <a:t>Tesis CXXII/2002. PRUEBA TESTIMONIAL. LOS DEPONENTES NO DEBEN SER NECESARIAMENTE ELECTORES EN LA SECCIÓN O CASILLA EN LA QUE OCURRIERON LOS HECHOS SOBRE LOS QUE VERSA EL TESTIMONIO (LEGISLACIÓN DEL ESTADO DE OAXACA Y SIMILARES).</a:t>
            </a:r>
          </a:p>
          <a:p>
            <a:pPr algn="just" eaLnBrk="1" fontAlgn="auto" hangingPunct="1">
              <a:spcBef>
                <a:spcPts val="0"/>
              </a:spcBef>
              <a:spcAft>
                <a:spcPts val="0"/>
              </a:spcAft>
              <a:defRPr/>
            </a:pPr>
            <a:r>
              <a:rPr lang="es-MX" sz="1000" dirty="0">
                <a:effectLst>
                  <a:outerShdw blurRad="38100" dist="38100" dir="2700000" algn="tl">
                    <a:srgbClr val="C0C0C0"/>
                  </a:outerShdw>
                </a:effectLst>
              </a:rPr>
              <a:t>Jurisprudencia 11/2002. </a:t>
            </a:r>
            <a:r>
              <a:rPr lang="es-MX" sz="1400" dirty="0">
                <a:effectLst>
                  <a:outerShdw blurRad="38100" dist="38100" dir="2700000" algn="tl">
                    <a:srgbClr val="C0C0C0"/>
                  </a:outerShdw>
                </a:effectLst>
                <a:cs typeface="Arial" charset="0"/>
              </a:rPr>
              <a:t>PRUEBA TESTIMONIAL. EN MATERIA ELECTORAL SÓLO PUEDE APORTAR INDICIOS.</a:t>
            </a:r>
            <a:endParaRPr lang="es-MX" sz="1400" dirty="0">
              <a:effectLst>
                <a:outerShdw blurRad="38100" dist="38100" dir="2700000" algn="tl">
                  <a:srgbClr val="C0C0C0"/>
                </a:outerShdw>
              </a:effectLst>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normAutofit/>
          </a:bodyPr>
          <a:lstStyle>
            <a:lvl1pPr algn="ctr">
              <a:defRPr sz="4000" b="1">
                <a:solidFill>
                  <a:srgbClr val="2A2559"/>
                </a:solidFill>
              </a:defRPr>
            </a:lvl1pPr>
          </a:lstStyle>
          <a:p>
            <a:r>
              <a:rPr lang="es-ES" dirty="0"/>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090147EF-1DF8-47A3-915D-70CE16069538}" type="datetimeFigureOut">
              <a:rPr lang="es-MX" smtClean="0"/>
              <a:t>04/04/2024</a:t>
            </a:fld>
            <a:endParaRPr lang="es-MX"/>
          </a:p>
        </p:txBody>
      </p:sp>
      <p:sp>
        <p:nvSpPr>
          <p:cNvPr id="5" name="Footer Placeholder 4"/>
          <p:cNvSpPr>
            <a:spLocks noGrp="1"/>
          </p:cNvSpPr>
          <p:nvPr>
            <p:ph type="ftr" sz="quarter" idx="11"/>
          </p:nvPr>
        </p:nvSpPr>
        <p:spPr/>
        <p:txBody>
          <a:bodyPr/>
          <a:lstStyle/>
          <a:p>
            <a:endParaRPr lang="es-MX"/>
          </a:p>
        </p:txBody>
      </p:sp>
    </p:spTree>
    <p:extLst>
      <p:ext uri="{BB962C8B-B14F-4D97-AF65-F5344CB8AC3E}">
        <p14:creationId xmlns:p14="http://schemas.microsoft.com/office/powerpoint/2010/main" val="2081512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7459" y="996949"/>
            <a:ext cx="2949178" cy="956973"/>
          </a:xfrm>
        </p:spPr>
        <p:txBody>
          <a:bodyPr anchor="b">
            <a:normAutofit/>
          </a:bodyPr>
          <a:lstStyle>
            <a:lvl1pPr>
              <a:defRPr sz="2200" b="1"/>
            </a:lvl1pPr>
          </a:lstStyle>
          <a:p>
            <a:r>
              <a:rPr lang="es-ES" dirty="0"/>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a:t>Haga clic en el icono para agregar una imagen</a:t>
            </a:r>
            <a:endParaRPr lang="en-US" dirty="0"/>
          </a:p>
        </p:txBody>
      </p:sp>
      <p:sp>
        <p:nvSpPr>
          <p:cNvPr id="4" name="Text Placeholder 3"/>
          <p:cNvSpPr>
            <a:spLocks noGrp="1"/>
          </p:cNvSpPr>
          <p:nvPr>
            <p:ph type="body" sz="half" idx="2"/>
          </p:nvPr>
        </p:nvSpPr>
        <p:spPr>
          <a:xfrm>
            <a:off x="629841" y="2105891"/>
            <a:ext cx="2949178" cy="375516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90147EF-1DF8-47A3-915D-70CE16069538}" type="datetimeFigureOut">
              <a:rPr lang="es-MX" smtClean="0"/>
              <a:t>04/04/2024</a:t>
            </a:fld>
            <a:endParaRPr lang="es-MX"/>
          </a:p>
        </p:txBody>
      </p:sp>
      <p:sp>
        <p:nvSpPr>
          <p:cNvPr id="6" name="Footer Placeholder 5"/>
          <p:cNvSpPr>
            <a:spLocks noGrp="1"/>
          </p:cNvSpPr>
          <p:nvPr>
            <p:ph type="ftr" sz="quarter" idx="11"/>
          </p:nvPr>
        </p:nvSpPr>
        <p:spPr/>
        <p:txBody>
          <a:bodyPr/>
          <a:lstStyle/>
          <a:p>
            <a:endParaRPr lang="es-MX"/>
          </a:p>
        </p:txBody>
      </p:sp>
    </p:spTree>
    <p:extLst>
      <p:ext uri="{BB962C8B-B14F-4D97-AF65-F5344CB8AC3E}">
        <p14:creationId xmlns:p14="http://schemas.microsoft.com/office/powerpoint/2010/main" val="3087732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a:xfrm>
            <a:off x="628650" y="886691"/>
            <a:ext cx="7886700" cy="803998"/>
          </a:xfrm>
        </p:spPr>
        <p:txBody>
          <a:bodyPr>
            <a:noAutofit/>
          </a:bodyPr>
          <a:lstStyle>
            <a:lvl1pPr>
              <a:defRPr sz="3000"/>
            </a:lvl1pPr>
          </a:lstStyle>
          <a:p>
            <a:r>
              <a:rPr lang="es-ES" dirty="0"/>
              <a:t>Haga clic para modificar el estilo de título del patrón</a:t>
            </a:r>
            <a:endParaRPr lang="en-US" dirty="0"/>
          </a:p>
        </p:txBody>
      </p:sp>
      <p:sp>
        <p:nvSpPr>
          <p:cNvPr id="3" name="Vertical Text Placeholder 2"/>
          <p:cNvSpPr>
            <a:spLocks noGrp="1"/>
          </p:cNvSpPr>
          <p:nvPr>
            <p:ph type="body" orient="vert" idx="1"/>
          </p:nvPr>
        </p:nvSpPr>
        <p:spPr>
          <a:xfrm>
            <a:off x="628650" y="1825625"/>
            <a:ext cx="7886700" cy="4145684"/>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90147EF-1DF8-47A3-915D-70CE16069538}" type="datetimeFigureOut">
              <a:rPr lang="es-MX" smtClean="0"/>
              <a:t>04/04/2024</a:t>
            </a:fld>
            <a:endParaRPr lang="es-MX"/>
          </a:p>
        </p:txBody>
      </p:sp>
      <p:sp>
        <p:nvSpPr>
          <p:cNvPr id="5" name="Footer Placeholder 4"/>
          <p:cNvSpPr>
            <a:spLocks noGrp="1"/>
          </p:cNvSpPr>
          <p:nvPr>
            <p:ph type="ftr" sz="quarter" idx="11"/>
          </p:nvPr>
        </p:nvSpPr>
        <p:spPr/>
        <p:txBody>
          <a:bodyPr/>
          <a:lstStyle/>
          <a:p>
            <a:endParaRPr lang="es-MX"/>
          </a:p>
        </p:txBody>
      </p:sp>
    </p:spTree>
    <p:extLst>
      <p:ext uri="{BB962C8B-B14F-4D97-AF65-F5344CB8AC3E}">
        <p14:creationId xmlns:p14="http://schemas.microsoft.com/office/powerpoint/2010/main" val="20780705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1052945"/>
            <a:ext cx="1971675" cy="4932219"/>
          </a:xfrm>
        </p:spPr>
        <p:txBody>
          <a:bodyPr vert="eaVert">
            <a:normAutofit/>
          </a:bodyPr>
          <a:lstStyle>
            <a:lvl1pPr>
              <a:defRPr sz="4000"/>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1052945"/>
            <a:ext cx="5800725" cy="4932219"/>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90147EF-1DF8-47A3-915D-70CE16069538}" type="datetimeFigureOut">
              <a:rPr lang="es-MX" smtClean="0"/>
              <a:t>04/04/2024</a:t>
            </a:fld>
            <a:endParaRPr lang="es-MX"/>
          </a:p>
        </p:txBody>
      </p:sp>
      <p:sp>
        <p:nvSpPr>
          <p:cNvPr id="5" name="Footer Placeholder 4"/>
          <p:cNvSpPr>
            <a:spLocks noGrp="1"/>
          </p:cNvSpPr>
          <p:nvPr>
            <p:ph type="ftr" sz="quarter" idx="11"/>
          </p:nvPr>
        </p:nvSpPr>
        <p:spPr/>
        <p:txBody>
          <a:bodyPr/>
          <a:lstStyle/>
          <a:p>
            <a:endParaRPr lang="es-MX"/>
          </a:p>
        </p:txBody>
      </p:sp>
    </p:spTree>
    <p:extLst>
      <p:ext uri="{BB962C8B-B14F-4D97-AF65-F5344CB8AC3E}">
        <p14:creationId xmlns:p14="http://schemas.microsoft.com/office/powerpoint/2010/main" val="3504566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F31C121-4B39-46AA-A86D-9688E772D22D}"/>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33C3727E-AA1F-4CE1-950D-2FD69E908BFB}"/>
              </a:ext>
            </a:extLst>
          </p:cNvPr>
          <p:cNvSpPr>
            <a:spLocks noGrp="1"/>
          </p:cNvSpPr>
          <p:nvPr>
            <p:ph type="dt" sz="half" idx="10"/>
          </p:nvPr>
        </p:nvSpPr>
        <p:spPr/>
        <p:txBody>
          <a:bodyPr/>
          <a:lstStyle/>
          <a:p>
            <a:fld id="{090147EF-1DF8-47A3-915D-70CE16069538}" type="datetimeFigureOut">
              <a:rPr lang="es-MX" smtClean="0"/>
              <a:t>04/04/2024</a:t>
            </a:fld>
            <a:endParaRPr lang="es-MX"/>
          </a:p>
        </p:txBody>
      </p:sp>
      <p:sp>
        <p:nvSpPr>
          <p:cNvPr id="4" name="Marcador de pie de página 3">
            <a:extLst>
              <a:ext uri="{FF2B5EF4-FFF2-40B4-BE49-F238E27FC236}">
                <a16:creationId xmlns:a16="http://schemas.microsoft.com/office/drawing/2014/main" id="{78F4378D-686A-403D-AA28-9EC91AA91972}"/>
              </a:ext>
            </a:extLst>
          </p:cNvPr>
          <p:cNvSpPr>
            <a:spLocks noGrp="1"/>
          </p:cNvSpPr>
          <p:nvPr>
            <p:ph type="ftr" sz="quarter" idx="11"/>
          </p:nvPr>
        </p:nvSpPr>
        <p:spPr/>
        <p:txBody>
          <a:bodyPr/>
          <a:lstStyle/>
          <a:p>
            <a:endParaRPr lang="es-MX"/>
          </a:p>
        </p:txBody>
      </p:sp>
    </p:spTree>
    <p:extLst>
      <p:ext uri="{BB962C8B-B14F-4D97-AF65-F5344CB8AC3E}">
        <p14:creationId xmlns:p14="http://schemas.microsoft.com/office/powerpoint/2010/main" val="3674996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988868" y="639908"/>
            <a:ext cx="7886700" cy="1050347"/>
          </a:xfrm>
        </p:spPr>
        <p:txBody>
          <a:bodyPr>
            <a:normAutofit/>
          </a:bodyPr>
          <a:lstStyle>
            <a:lvl1pPr algn="r">
              <a:defRPr sz="2500" b="1">
                <a:solidFill>
                  <a:srgbClr val="2A2559"/>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576695" y="1865456"/>
            <a:ext cx="8165523" cy="3911889"/>
          </a:xfrm>
        </p:spPr>
        <p:txBody>
          <a:bodyPr>
            <a:normAutofit/>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US" dirty="0"/>
          </a:p>
        </p:txBody>
      </p:sp>
      <p:sp>
        <p:nvSpPr>
          <p:cNvPr id="4" name="Date Placeholder 3"/>
          <p:cNvSpPr>
            <a:spLocks noGrp="1"/>
          </p:cNvSpPr>
          <p:nvPr>
            <p:ph type="dt" sz="half" idx="10"/>
          </p:nvPr>
        </p:nvSpPr>
        <p:spPr/>
        <p:txBody>
          <a:bodyPr/>
          <a:lstStyle/>
          <a:p>
            <a:fld id="{090147EF-1DF8-47A3-915D-70CE16069538}" type="datetimeFigureOut">
              <a:rPr lang="es-MX" smtClean="0"/>
              <a:t>04/04/2024</a:t>
            </a:fld>
            <a:endParaRPr lang="es-MX"/>
          </a:p>
        </p:txBody>
      </p:sp>
      <p:sp>
        <p:nvSpPr>
          <p:cNvPr id="5" name="Footer Placeholder 4"/>
          <p:cNvSpPr>
            <a:spLocks noGrp="1"/>
          </p:cNvSpPr>
          <p:nvPr>
            <p:ph type="ftr" sz="quarter" idx="11"/>
          </p:nvPr>
        </p:nvSpPr>
        <p:spPr/>
        <p:txBody>
          <a:bodyPr/>
          <a:lstStyle/>
          <a:p>
            <a:endParaRPr lang="es-MX"/>
          </a:p>
        </p:txBody>
      </p:sp>
    </p:spTree>
    <p:extLst>
      <p:ext uri="{BB962C8B-B14F-4D97-AF65-F5344CB8AC3E}">
        <p14:creationId xmlns:p14="http://schemas.microsoft.com/office/powerpoint/2010/main" val="1421524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335667"/>
            <a:ext cx="7886700" cy="2852737"/>
          </a:xfrm>
        </p:spPr>
        <p:txBody>
          <a:bodyPr anchor="b">
            <a:normAutofit/>
          </a:bodyPr>
          <a:lstStyle>
            <a:lvl1pPr algn="ctr">
              <a:defRPr sz="5000" b="1">
                <a:solidFill>
                  <a:srgbClr val="2A2559"/>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4275141"/>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90147EF-1DF8-47A3-915D-70CE16069538}" type="datetimeFigureOut">
              <a:rPr lang="es-MX" smtClean="0"/>
              <a:t>04/04/2024</a:t>
            </a:fld>
            <a:endParaRPr lang="es-MX"/>
          </a:p>
        </p:txBody>
      </p:sp>
      <p:sp>
        <p:nvSpPr>
          <p:cNvPr id="5" name="Footer Placeholder 4"/>
          <p:cNvSpPr>
            <a:spLocks noGrp="1"/>
          </p:cNvSpPr>
          <p:nvPr>
            <p:ph type="ftr" sz="quarter" idx="11"/>
          </p:nvPr>
        </p:nvSpPr>
        <p:spPr/>
        <p:txBody>
          <a:bodyPr/>
          <a:lstStyle/>
          <a:p>
            <a:endParaRPr lang="es-MX"/>
          </a:p>
        </p:txBody>
      </p:sp>
    </p:spTree>
    <p:extLst>
      <p:ext uri="{BB962C8B-B14F-4D97-AF65-F5344CB8AC3E}">
        <p14:creationId xmlns:p14="http://schemas.microsoft.com/office/powerpoint/2010/main" val="1710498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628650" y="1011382"/>
            <a:ext cx="7886700" cy="679307"/>
          </a:xfrm>
        </p:spPr>
        <p:txBody>
          <a:bodyPr>
            <a:normAutofit/>
          </a:bodyPr>
          <a:lstStyle>
            <a:lvl1pPr algn="ctr">
              <a:defRPr sz="2500" b="1"/>
            </a:lvl1p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90147EF-1DF8-47A3-915D-70CE16069538}" type="datetimeFigureOut">
              <a:rPr lang="es-MX" smtClean="0"/>
              <a:t>04/04/2024</a:t>
            </a:fld>
            <a:endParaRPr lang="es-MX"/>
          </a:p>
        </p:txBody>
      </p:sp>
      <p:sp>
        <p:nvSpPr>
          <p:cNvPr id="6" name="Footer Placeholder 5"/>
          <p:cNvSpPr>
            <a:spLocks noGrp="1"/>
          </p:cNvSpPr>
          <p:nvPr>
            <p:ph type="ftr" sz="quarter" idx="11"/>
          </p:nvPr>
        </p:nvSpPr>
        <p:spPr/>
        <p:txBody>
          <a:bodyPr/>
          <a:lstStyle/>
          <a:p>
            <a:endParaRPr lang="es-MX"/>
          </a:p>
        </p:txBody>
      </p:sp>
    </p:spTree>
    <p:extLst>
      <p:ext uri="{BB962C8B-B14F-4D97-AF65-F5344CB8AC3E}">
        <p14:creationId xmlns:p14="http://schemas.microsoft.com/office/powerpoint/2010/main" val="1251945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668337"/>
            <a:ext cx="7886700" cy="1022352"/>
          </a:xfrm>
        </p:spPr>
        <p:txBody>
          <a:bodyPr>
            <a:normAutofit/>
          </a:bodyPr>
          <a:lstStyle>
            <a:lvl1pPr algn="ctr">
              <a:defRPr sz="2500" b="1"/>
            </a:lvl1pPr>
          </a:lstStyle>
          <a:p>
            <a:r>
              <a:rPr lang="es-ES" dirty="0"/>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noAutofit/>
          </a:bodyPr>
          <a:lstStyle>
            <a:lvl1pPr marL="0" indent="0" algn="just">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a:t>Haga clic para modificar los estilos de texto del patrón</a:t>
            </a:r>
          </a:p>
        </p:txBody>
      </p:sp>
      <p:sp>
        <p:nvSpPr>
          <p:cNvPr id="4" name="Content Placeholder 3"/>
          <p:cNvSpPr>
            <a:spLocks noGrp="1"/>
          </p:cNvSpPr>
          <p:nvPr>
            <p:ph sz="half" idx="2"/>
          </p:nvPr>
        </p:nvSpPr>
        <p:spPr>
          <a:xfrm>
            <a:off x="629842" y="2505075"/>
            <a:ext cx="3868340" cy="3684588"/>
          </a:xfrm>
        </p:spPr>
        <p:txBody>
          <a:bodyPr>
            <a:normAutofit/>
          </a:bodyPr>
          <a:lstStyle>
            <a:lvl1pPr>
              <a:defRPr sz="2400"/>
            </a:lvl1pPr>
            <a:lvl2pPr>
              <a:defRPr sz="2000"/>
            </a:lvl2pPr>
            <a:lvl3pPr>
              <a:defRPr sz="1800"/>
            </a:lvl3pPr>
            <a:lvl4pPr>
              <a:defRPr sz="1600"/>
            </a:lvl4pPr>
            <a:lvl5pPr>
              <a:defRPr sz="1600"/>
            </a:lvl5p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noAutofit/>
          </a:bodyPr>
          <a:lstStyle>
            <a:lvl1pPr marL="0" indent="0" algn="just">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a:t>Haga clic para modificar los estilos de texto del patrón</a:t>
            </a:r>
          </a:p>
        </p:txBody>
      </p:sp>
      <p:sp>
        <p:nvSpPr>
          <p:cNvPr id="6" name="Content Placeholder 5"/>
          <p:cNvSpPr>
            <a:spLocks noGrp="1"/>
          </p:cNvSpPr>
          <p:nvPr>
            <p:ph sz="quarter" idx="4"/>
          </p:nvPr>
        </p:nvSpPr>
        <p:spPr>
          <a:xfrm>
            <a:off x="4629150" y="2505075"/>
            <a:ext cx="3887391" cy="3684588"/>
          </a:xfrm>
        </p:spPr>
        <p:txBody>
          <a:bodyPr>
            <a:normAutofit/>
          </a:bodyPr>
          <a:lstStyle>
            <a:lvl1pPr>
              <a:defRPr sz="2400"/>
            </a:lvl1pPr>
            <a:lvl2pPr>
              <a:defRPr sz="2000"/>
            </a:lvl2pPr>
            <a:lvl3pPr>
              <a:defRPr sz="1800"/>
            </a:lvl3pPr>
            <a:lvl4pPr>
              <a:defRPr sz="1600"/>
            </a:lvl4pPr>
            <a:lvl5pPr>
              <a:defRPr sz="1600"/>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90147EF-1DF8-47A3-915D-70CE16069538}" type="datetimeFigureOut">
              <a:rPr lang="es-MX" smtClean="0"/>
              <a:t>04/04/2024</a:t>
            </a:fld>
            <a:endParaRPr lang="es-MX"/>
          </a:p>
        </p:txBody>
      </p:sp>
      <p:sp>
        <p:nvSpPr>
          <p:cNvPr id="8" name="Footer Placeholder 7"/>
          <p:cNvSpPr>
            <a:spLocks noGrp="1"/>
          </p:cNvSpPr>
          <p:nvPr>
            <p:ph type="ftr" sz="quarter" idx="11"/>
          </p:nvPr>
        </p:nvSpPr>
        <p:spPr/>
        <p:txBody>
          <a:bodyPr/>
          <a:lstStyle/>
          <a:p>
            <a:endParaRPr lang="es-MX"/>
          </a:p>
        </p:txBody>
      </p:sp>
    </p:spTree>
    <p:extLst>
      <p:ext uri="{BB962C8B-B14F-4D97-AF65-F5344CB8AC3E}">
        <p14:creationId xmlns:p14="http://schemas.microsoft.com/office/powerpoint/2010/main" val="1600245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497031" y="850036"/>
            <a:ext cx="8149937" cy="992620"/>
          </a:xfrm>
        </p:spPr>
        <p:txBody>
          <a:bodyPr/>
          <a:lstStyle>
            <a:lvl1pPr algn="r">
              <a:defRPr sz="2500" b="1">
                <a:solidFill>
                  <a:srgbClr val="2A2559"/>
                </a:solidFill>
              </a:defRPr>
            </a:lvl1pPr>
          </a:lstStyle>
          <a:p>
            <a:r>
              <a:rPr lang="es-ES" dirty="0"/>
              <a:t>Haga clic para modificar el estilo de título del patrón</a:t>
            </a:r>
            <a:endParaRPr lang="en-US" dirty="0"/>
          </a:p>
        </p:txBody>
      </p:sp>
      <p:sp>
        <p:nvSpPr>
          <p:cNvPr id="3" name="Date Placeholder 2"/>
          <p:cNvSpPr>
            <a:spLocks noGrp="1"/>
          </p:cNvSpPr>
          <p:nvPr>
            <p:ph type="dt" sz="half" idx="10"/>
          </p:nvPr>
        </p:nvSpPr>
        <p:spPr/>
        <p:txBody>
          <a:bodyPr/>
          <a:lstStyle/>
          <a:p>
            <a:fld id="{090147EF-1DF8-47A3-915D-70CE16069538}" type="datetimeFigureOut">
              <a:rPr lang="es-MX" smtClean="0"/>
              <a:t>04/04/2024</a:t>
            </a:fld>
            <a:endParaRPr lang="es-MX"/>
          </a:p>
        </p:txBody>
      </p:sp>
      <p:sp>
        <p:nvSpPr>
          <p:cNvPr id="4" name="Footer Placeholder 3"/>
          <p:cNvSpPr>
            <a:spLocks noGrp="1"/>
          </p:cNvSpPr>
          <p:nvPr>
            <p:ph type="ftr" sz="quarter" idx="11"/>
          </p:nvPr>
        </p:nvSpPr>
        <p:spPr/>
        <p:txBody>
          <a:bodyPr/>
          <a:lstStyle/>
          <a:p>
            <a:endParaRPr lang="es-MX"/>
          </a:p>
        </p:txBody>
      </p:sp>
    </p:spTree>
    <p:extLst>
      <p:ext uri="{BB962C8B-B14F-4D97-AF65-F5344CB8AC3E}">
        <p14:creationId xmlns:p14="http://schemas.microsoft.com/office/powerpoint/2010/main" val="2581010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0147EF-1DF8-47A3-915D-70CE16069538}" type="datetimeFigureOut">
              <a:rPr lang="es-MX" smtClean="0"/>
              <a:t>04/04/2024</a:t>
            </a:fld>
            <a:endParaRPr lang="es-MX"/>
          </a:p>
        </p:txBody>
      </p:sp>
      <p:sp>
        <p:nvSpPr>
          <p:cNvPr id="3" name="Footer Placeholder 2"/>
          <p:cNvSpPr>
            <a:spLocks noGrp="1"/>
          </p:cNvSpPr>
          <p:nvPr>
            <p:ph type="ftr" sz="quarter" idx="11"/>
          </p:nvPr>
        </p:nvSpPr>
        <p:spPr/>
        <p:txBody>
          <a:bodyPr/>
          <a:lstStyle/>
          <a:p>
            <a:endParaRPr lang="es-MX"/>
          </a:p>
        </p:txBody>
      </p:sp>
    </p:spTree>
    <p:extLst>
      <p:ext uri="{BB962C8B-B14F-4D97-AF65-F5344CB8AC3E}">
        <p14:creationId xmlns:p14="http://schemas.microsoft.com/office/powerpoint/2010/main" val="1853441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lgn="just">
              <a:defRPr sz="2400" b="1"/>
            </a:lvl1pPr>
          </a:lstStyle>
          <a:p>
            <a:r>
              <a:rPr lang="es-ES" dirty="0"/>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90147EF-1DF8-47A3-915D-70CE16069538}" type="datetimeFigureOut">
              <a:rPr lang="es-MX" smtClean="0"/>
              <a:t>04/04/2024</a:t>
            </a:fld>
            <a:endParaRPr lang="es-MX"/>
          </a:p>
        </p:txBody>
      </p:sp>
      <p:sp>
        <p:nvSpPr>
          <p:cNvPr id="6" name="Footer Placeholder 5"/>
          <p:cNvSpPr>
            <a:spLocks noGrp="1"/>
          </p:cNvSpPr>
          <p:nvPr>
            <p:ph type="ftr" sz="quarter" idx="11"/>
          </p:nvPr>
        </p:nvSpPr>
        <p:spPr/>
        <p:txBody>
          <a:bodyPr/>
          <a:lstStyle/>
          <a:p>
            <a:endParaRPr lang="es-MX"/>
          </a:p>
        </p:txBody>
      </p:sp>
    </p:spTree>
    <p:extLst>
      <p:ext uri="{BB962C8B-B14F-4D97-AF65-F5344CB8AC3E}">
        <p14:creationId xmlns:p14="http://schemas.microsoft.com/office/powerpoint/2010/main" val="4062713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t="5000" b="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891599"/>
            <a:ext cx="7886700" cy="946725"/>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2038350"/>
            <a:ext cx="7886700" cy="3633066"/>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0147EF-1DF8-47A3-915D-70CE16069538}" type="datetimeFigureOut">
              <a:rPr lang="es-MX" smtClean="0"/>
              <a:t>04/04/2024</a:t>
            </a:fld>
            <a:endParaRPr lang="es-MX"/>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Tree>
    <p:extLst>
      <p:ext uri="{BB962C8B-B14F-4D97-AF65-F5344CB8AC3E}">
        <p14:creationId xmlns:p14="http://schemas.microsoft.com/office/powerpoint/2010/main" val="3191215314"/>
      </p:ext>
    </p:extLst>
  </p:cSld>
  <p:clrMap bg1="lt1" tx1="dk1" bg2="lt2" tx2="dk2" accent1="accent1" accent2="accent2" accent3="accent3" accent4="accent4" accent5="accent5" accent6="accent6" hlink="hlink" folHlink="folHlink"/>
  <p:sldLayoutIdLst>
    <p:sldLayoutId id="2147483661" r:id="rId1"/>
    <p:sldLayoutId id="2147483672"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txStyles>
    <p:titleStyle>
      <a:lvl1pPr algn="ctr" defTabSz="914400" rtl="0" eaLnBrk="1" latinLnBrk="0" hangingPunct="1">
        <a:lnSpc>
          <a:spcPct val="90000"/>
        </a:lnSpc>
        <a:spcBef>
          <a:spcPct val="0"/>
        </a:spcBef>
        <a:buNone/>
        <a:defRPr sz="30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3" Type="http://schemas.openxmlformats.org/officeDocument/2006/relationships/hyperlink" Target="file:///\\10.10.15.98\dario.mora\Configuraci&#243;n%20local\Configuraci&#243;n%20local\Archivos%20temporales%20de%20Internet\Archivos%20temporales%20de%20Internet\Archivos%20temporales%20de%20Internet\Mis%20documentos\Configuraci&#243;n%20local\Mis%20documentos\Octavio\2009\Varios\Presentaciones\Sistema%20de%20medios\Sistema%20de%20Medios%20de%20impugnaci&#243;n%2014%20y%2015%20de%20mayo%2009.ppt#35. Diapositiva 35"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slide" Target="slide4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3" Type="http://schemas.openxmlformats.org/officeDocument/2006/relationships/hyperlink" Target="file:///\\10.10.15.98\dario.mora\Configuraci&#243;n%20local\Configuraci&#243;n%20local\Archivos%20temporales%20de%20Internet\Archivos%20temporales%20de%20Internet\Archivos%20temporales%20de%20Internet\Mis%20documentos\Configuraci&#243;n%20local\Mis%20documentos\Octavio\2009\Varios\Presentaciones\Sistema%20de%20medios\Sistema%20de%20Medios%20de%20impugnaci&#243;n%2014%20y%2015%20de%20mayo%2009.ppt#35. Diapositiva 35"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slide" Target="slide45.xml"/></Relationships>
</file>

<file path=ppt/slides/_rels/slide42.xml.rels><?xml version="1.0" encoding="UTF-8" standalone="yes"?>
<Relationships xmlns="http://schemas.openxmlformats.org/package/2006/relationships"><Relationship Id="rId3" Type="http://schemas.openxmlformats.org/officeDocument/2006/relationships/slide" Target="slide45.xml"/><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slide" Target="slide45.xml"/><Relationship Id="rId1" Type="http://schemas.openxmlformats.org/officeDocument/2006/relationships/slideLayout" Target="../slideLayouts/slideLayout8.xml"/></Relationships>
</file>

<file path=ppt/slides/_rels/slide45.xml.rels><?xml version="1.0" encoding="UTF-8" standalone="yes"?>
<Relationships xmlns="http://schemas.openxmlformats.org/package/2006/relationships"><Relationship Id="rId2" Type="http://schemas.openxmlformats.org/officeDocument/2006/relationships/slide" Target="slide32.xml"/><Relationship Id="rId1" Type="http://schemas.openxmlformats.org/officeDocument/2006/relationships/slideLayout" Target="../slideLayouts/slideLayout8.xml"/></Relationships>
</file>

<file path=ppt/slides/_rels/slide46.xml.rels><?xml version="1.0" encoding="UTF-8" standalone="yes"?>
<Relationships xmlns="http://schemas.openxmlformats.org/package/2006/relationships"><Relationship Id="rId2" Type="http://schemas.openxmlformats.org/officeDocument/2006/relationships/slide" Target="slide47.xml"/><Relationship Id="rId1" Type="http://schemas.openxmlformats.org/officeDocument/2006/relationships/slideLayout" Target="../slideLayouts/slideLayout8.xml"/></Relationships>
</file>

<file path=ppt/slides/_rels/slide47.xml.rels><?xml version="1.0" encoding="UTF-8" standalone="yes"?>
<Relationships xmlns="http://schemas.openxmlformats.org/package/2006/relationships"><Relationship Id="rId2" Type="http://schemas.openxmlformats.org/officeDocument/2006/relationships/slide" Target="slide32.xml"/><Relationship Id="rId1" Type="http://schemas.openxmlformats.org/officeDocument/2006/relationships/slideLayout" Target="../slideLayouts/slideLayout8.xml"/></Relationships>
</file>

<file path=ppt/slides/_rels/slide48.xml.rels><?xml version="1.0" encoding="UTF-8" standalone="yes"?>
<Relationships xmlns="http://schemas.openxmlformats.org/package/2006/relationships"><Relationship Id="rId2" Type="http://schemas.openxmlformats.org/officeDocument/2006/relationships/slide" Target="slide32.xml"/><Relationship Id="rId1" Type="http://schemas.openxmlformats.org/officeDocument/2006/relationships/slideLayout" Target="../slideLayouts/slideLayout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slide" Target="slide32.xml"/><Relationship Id="rId1" Type="http://schemas.openxmlformats.org/officeDocument/2006/relationships/slideLayout" Target="../slideLayouts/slideLayout8.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6.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5.xml.rels><?xml version="1.0" encoding="UTF-8" standalone="yes"?>
<Relationships xmlns="http://schemas.openxmlformats.org/package/2006/relationships"><Relationship Id="rId3" Type="http://schemas.openxmlformats.org/officeDocument/2006/relationships/hyperlink" Target="http://www.te.gob.mx/eje/" TargetMode="External"/><Relationship Id="rId2" Type="http://schemas.openxmlformats.org/officeDocument/2006/relationships/hyperlink" Target="http://www.te.gob.mx/"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D634958C-9020-4AFC-BEDB-872B03D992CE}"/>
              </a:ext>
            </a:extLst>
          </p:cNvPr>
          <p:cNvSpPr/>
          <p:nvPr/>
        </p:nvSpPr>
        <p:spPr>
          <a:xfrm>
            <a:off x="1195059" y="1077430"/>
            <a:ext cx="8426547" cy="3483711"/>
          </a:xfrm>
          <a:prstGeom prst="rect">
            <a:avLst/>
          </a:prstGeom>
        </p:spPr>
        <p:txBody>
          <a:bodyPr wrap="square">
            <a:spAutoFit/>
          </a:bodyPr>
          <a:lstStyle/>
          <a:p>
            <a:pPr algn="ctr">
              <a:lnSpc>
                <a:spcPct val="107000"/>
              </a:lnSpc>
            </a:pPr>
            <a:r>
              <a:rPr lang="es-MX" sz="2400" b="1" dirty="0">
                <a:solidFill>
                  <a:schemeClr val="accent3">
                    <a:lumMod val="75000"/>
                  </a:schemeClr>
                </a:solidFill>
                <a:latin typeface="+mj-lt"/>
                <a:ea typeface="+mj-ea"/>
                <a:cs typeface="+mj-cs"/>
              </a:rPr>
              <a:t>ESCUELA JUDICIAL ELECTORAL</a:t>
            </a:r>
          </a:p>
          <a:p>
            <a:pPr algn="ctr">
              <a:lnSpc>
                <a:spcPct val="107000"/>
              </a:lnSpc>
            </a:pPr>
            <a:endParaRPr lang="es-MX" sz="2800" b="1" dirty="0">
              <a:solidFill>
                <a:schemeClr val="accent3">
                  <a:lumMod val="75000"/>
                </a:schemeClr>
              </a:solidFill>
              <a:latin typeface="+mj-lt"/>
              <a:ea typeface="+mj-ea"/>
              <a:cs typeface="+mj-cs"/>
            </a:endParaRPr>
          </a:p>
          <a:p>
            <a:pPr algn="ctr">
              <a:lnSpc>
                <a:spcPct val="107000"/>
              </a:lnSpc>
            </a:pPr>
            <a:r>
              <a:rPr lang="es-MX" sz="2800" b="1" dirty="0">
                <a:solidFill>
                  <a:schemeClr val="accent3">
                    <a:lumMod val="75000"/>
                  </a:schemeClr>
                </a:solidFill>
                <a:latin typeface="+mj-lt"/>
                <a:ea typeface="+mj-ea"/>
                <a:cs typeface="+mj-cs"/>
              </a:rPr>
              <a:t>LA </a:t>
            </a:r>
            <a:r>
              <a:rPr lang="es-MX" sz="2400" b="1" dirty="0">
                <a:solidFill>
                  <a:schemeClr val="accent3">
                    <a:lumMod val="75000"/>
                  </a:schemeClr>
                </a:solidFill>
                <a:latin typeface="+mj-lt"/>
                <a:ea typeface="+mj-ea"/>
                <a:cs typeface="+mj-cs"/>
              </a:rPr>
              <a:t>PRUEBA EN MATERIA ELECTORAL</a:t>
            </a:r>
          </a:p>
          <a:p>
            <a:pPr algn="ctr">
              <a:lnSpc>
                <a:spcPct val="107000"/>
              </a:lnSpc>
            </a:pPr>
            <a:endParaRPr lang="es-MX" sz="2000" b="1" dirty="0">
              <a:solidFill>
                <a:schemeClr val="accent3">
                  <a:lumMod val="75000"/>
                </a:schemeClr>
              </a:solidFill>
              <a:latin typeface="+mj-lt"/>
              <a:ea typeface="+mj-ea"/>
              <a:cs typeface="+mj-cs"/>
            </a:endParaRPr>
          </a:p>
          <a:p>
            <a:pPr algn="ctr">
              <a:lnSpc>
                <a:spcPct val="107000"/>
              </a:lnSpc>
            </a:pPr>
            <a:r>
              <a:rPr lang="es-MX" sz="2000" b="1" dirty="0">
                <a:solidFill>
                  <a:schemeClr val="accent3">
                    <a:lumMod val="75000"/>
                  </a:schemeClr>
                </a:solidFill>
                <a:latin typeface="+mj-lt"/>
                <a:ea typeface="+mj-ea"/>
                <a:cs typeface="+mj-cs"/>
              </a:rPr>
              <a:t>Dr. René Casoluengo Méndez</a:t>
            </a:r>
          </a:p>
          <a:p>
            <a:pPr algn="ctr">
              <a:lnSpc>
                <a:spcPct val="107000"/>
              </a:lnSpc>
            </a:pPr>
            <a:r>
              <a:rPr lang="es-MX" sz="2000" b="1" dirty="0">
                <a:solidFill>
                  <a:schemeClr val="accent3">
                    <a:lumMod val="75000"/>
                  </a:schemeClr>
                </a:solidFill>
                <a:latin typeface="+mj-lt"/>
                <a:ea typeface="+mj-ea"/>
                <a:cs typeface="+mj-cs"/>
              </a:rPr>
              <a:t>Dr. Marco Antonio Pérez De los Reyes.</a:t>
            </a:r>
          </a:p>
          <a:p>
            <a:pPr algn="ctr">
              <a:lnSpc>
                <a:spcPct val="107000"/>
              </a:lnSpc>
            </a:pPr>
            <a:endParaRPr lang="es-MX" sz="2000" b="1" dirty="0">
              <a:solidFill>
                <a:schemeClr val="accent3">
                  <a:lumMod val="75000"/>
                </a:schemeClr>
              </a:solidFill>
              <a:latin typeface="+mj-lt"/>
              <a:ea typeface="+mj-ea"/>
              <a:cs typeface="+mj-cs"/>
            </a:endParaRPr>
          </a:p>
          <a:p>
            <a:pPr algn="ctr">
              <a:lnSpc>
                <a:spcPct val="107000"/>
              </a:lnSpc>
            </a:pPr>
            <a:r>
              <a:rPr lang="es-MX" sz="2000" b="1" dirty="0">
                <a:solidFill>
                  <a:schemeClr val="accent3">
                    <a:lumMod val="75000"/>
                  </a:schemeClr>
                </a:solidFill>
                <a:latin typeface="+mj-lt"/>
                <a:ea typeface="+mj-ea"/>
                <a:cs typeface="+mj-cs"/>
              </a:rPr>
              <a:t>Abril 03 de 2024</a:t>
            </a:r>
          </a:p>
          <a:p>
            <a:pPr algn="ctr">
              <a:lnSpc>
                <a:spcPct val="107000"/>
              </a:lnSpc>
              <a:spcAft>
                <a:spcPts val="0"/>
              </a:spcAft>
            </a:pPr>
            <a:endParaRPr lang="es-MX" sz="2800" b="1" dirty="0">
              <a:solidFill>
                <a:srgbClr val="2A2559"/>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948420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E9EDFBA-D7F6-4D53-88C1-3379D3285DDC}"/>
              </a:ext>
            </a:extLst>
          </p:cNvPr>
          <p:cNvSpPr>
            <a:spLocks noGrp="1"/>
          </p:cNvSpPr>
          <p:nvPr>
            <p:ph type="title"/>
          </p:nvPr>
        </p:nvSpPr>
        <p:spPr/>
        <p:txBody>
          <a:bodyPr>
            <a:normAutofit/>
          </a:bodyPr>
          <a:lstStyle/>
          <a:p>
            <a:r>
              <a:rPr lang="es-MX" sz="3200" dirty="0"/>
              <a:t>Tesis XXXVII/2004</a:t>
            </a:r>
          </a:p>
        </p:txBody>
      </p:sp>
      <p:sp>
        <p:nvSpPr>
          <p:cNvPr id="3" name="Marcador de contenido 2">
            <a:extLst>
              <a:ext uri="{FF2B5EF4-FFF2-40B4-BE49-F238E27FC236}">
                <a16:creationId xmlns:a16="http://schemas.microsoft.com/office/drawing/2014/main" id="{0EED7F55-DF4E-4CEC-9C6B-D1F8C769926B}"/>
              </a:ext>
            </a:extLst>
          </p:cNvPr>
          <p:cNvSpPr>
            <a:spLocks noGrp="1"/>
          </p:cNvSpPr>
          <p:nvPr>
            <p:ph idx="1"/>
          </p:nvPr>
        </p:nvSpPr>
        <p:spPr/>
        <p:txBody>
          <a:bodyPr>
            <a:normAutofit lnSpcReduction="10000"/>
          </a:bodyPr>
          <a:lstStyle/>
          <a:p>
            <a:pPr marL="0" indent="0" algn="just">
              <a:buNone/>
            </a:pPr>
            <a:r>
              <a:rPr lang="es-MX" sz="2400" dirty="0"/>
              <a:t>“PRUEBAS INDIRECTAS SON IDÓNEAS PARA ACREDITAR ACTIVIDADES ILÍCITAS REALIZADAS POR LOS PARTIDOS POLÍTICOS.” ,,,, Ahora bien, los hechos no se pueden traer tal y como acontecieron, al tratarse de acontecimientos agotados en el tiempo y lo que se presenta al proceso son enunciados en los cuales se refiere que un hecho sucedió de determinada manera, y la manera de llegar a la demostración de la verdad de los enunciados es a través de la prueba, que puede ser cualquier hecho o cosa, siempre y cuando a partir de este hecho o cosa se puedan obtener conclusiones válidas acerca de la </a:t>
            </a:r>
            <a:r>
              <a:rPr lang="es-MX" sz="2400" dirty="0" err="1"/>
              <a:t>hipótesis</a:t>
            </a:r>
            <a:r>
              <a:rPr lang="es-MX" sz="2400"/>
              <a:t> principal </a:t>
            </a:r>
            <a:r>
              <a:rPr lang="es-MX" sz="2400" dirty="0"/>
              <a:t>…”</a:t>
            </a:r>
          </a:p>
        </p:txBody>
      </p:sp>
    </p:spTree>
    <p:extLst>
      <p:ext uri="{BB962C8B-B14F-4D97-AF65-F5344CB8AC3E}">
        <p14:creationId xmlns:p14="http://schemas.microsoft.com/office/powerpoint/2010/main" val="41930525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09291" y="1824021"/>
            <a:ext cx="8331199" cy="3212354"/>
          </a:xfrm>
          <a:prstGeom prst="rect">
            <a:avLst/>
          </a:prstGeom>
          <a:ln w="28575">
            <a:solidFill>
              <a:srgbClr val="B2ADDD"/>
            </a:solidFill>
          </a:ln>
        </p:spPr>
        <p:txBody>
          <a:bodyPr wrap="square">
            <a:spAutoFit/>
          </a:bodyPr>
          <a:lstStyle/>
          <a:p>
            <a:pPr algn="just">
              <a:lnSpc>
                <a:spcPct val="150000"/>
              </a:lnSpc>
              <a:spcAft>
                <a:spcPts val="750"/>
              </a:spcAft>
            </a:pPr>
            <a:r>
              <a:rPr lang="es-MX" sz="1600" dirty="0" err="1">
                <a:latin typeface="Arial" panose="020B0604020202020204" pitchFamily="34" charset="0"/>
                <a:ea typeface="MS Mincho" panose="02020609040205080304" pitchFamily="49" charset="-128"/>
                <a:cs typeface="Times New Roman" panose="02020603050405020304" pitchFamily="18" charset="0"/>
              </a:rPr>
              <a:t>Taruffo</a:t>
            </a:r>
            <a:r>
              <a:rPr lang="es-MX" sz="1600" dirty="0">
                <a:latin typeface="Arial" panose="020B0604020202020204" pitchFamily="34" charset="0"/>
                <a:ea typeface="MS Mincho" panose="02020609040205080304" pitchFamily="49" charset="-128"/>
                <a:cs typeface="Times New Roman" panose="02020603050405020304" pitchFamily="18" charset="0"/>
              </a:rPr>
              <a:t> estima que la prueba </a:t>
            </a:r>
            <a:r>
              <a:rPr lang="es-MX" sz="1600" b="1" dirty="0">
                <a:solidFill>
                  <a:srgbClr val="2A2559"/>
                </a:solidFill>
                <a:latin typeface="Arial" panose="020B0604020202020204" pitchFamily="34" charset="0"/>
                <a:ea typeface="MS Mincho" panose="02020609040205080304" pitchFamily="49" charset="-128"/>
                <a:cs typeface="Times New Roman" panose="02020603050405020304" pitchFamily="18" charset="0"/>
              </a:rPr>
              <a:t>es el medio que permite construir los razonamientos que justifican las conclusiones</a:t>
            </a:r>
            <a:r>
              <a:rPr lang="es-MX" sz="1600" dirty="0">
                <a:latin typeface="Arial" panose="020B0604020202020204" pitchFamily="34" charset="0"/>
                <a:ea typeface="MS Mincho" panose="02020609040205080304" pitchFamily="49" charset="-128"/>
                <a:cs typeface="Times New Roman" panose="02020603050405020304" pitchFamily="18" charset="0"/>
              </a:rPr>
              <a:t> a las que llega el juzgador por lo que se refiere a los hechos que constituyen la materia de la controversia. </a:t>
            </a:r>
          </a:p>
          <a:p>
            <a:pPr algn="just">
              <a:lnSpc>
                <a:spcPct val="150000"/>
              </a:lnSpc>
              <a:spcAft>
                <a:spcPts val="750"/>
              </a:spcAft>
            </a:pPr>
            <a:r>
              <a:rPr lang="es-MX" sz="1600" dirty="0">
                <a:latin typeface="Arial" panose="020B0604020202020204" pitchFamily="34" charset="0"/>
                <a:ea typeface="MS Mincho" panose="02020609040205080304" pitchFamily="49" charset="-128"/>
                <a:cs typeface="Times New Roman" panose="02020603050405020304" pitchFamily="18" charset="0"/>
              </a:rPr>
              <a:t>Como </a:t>
            </a:r>
            <a:r>
              <a:rPr lang="es-MX" sz="1600" b="1" dirty="0">
                <a:solidFill>
                  <a:srgbClr val="2A2559"/>
                </a:solidFill>
                <a:latin typeface="Arial" panose="020B0604020202020204" pitchFamily="34" charset="0"/>
                <a:ea typeface="MS Mincho" panose="02020609040205080304" pitchFamily="49" charset="-128"/>
                <a:cs typeface="Times New Roman" panose="02020603050405020304" pitchFamily="18" charset="0"/>
              </a:rPr>
              <a:t>resultado probatorio</a:t>
            </a:r>
            <a:r>
              <a:rPr lang="es-MX" sz="1600" dirty="0">
                <a:latin typeface="Arial" panose="020B0604020202020204" pitchFamily="34" charset="0"/>
                <a:ea typeface="MS Mincho" panose="02020609040205080304" pitchFamily="49" charset="-128"/>
                <a:cs typeface="Times New Roman" panose="02020603050405020304" pitchFamily="18" charset="0"/>
              </a:rPr>
              <a:t>, agrega este autor, la prueba hace referencia a las </a:t>
            </a:r>
            <a:r>
              <a:rPr lang="es-MX" sz="1600" b="1" dirty="0">
                <a:solidFill>
                  <a:srgbClr val="2A2559"/>
                </a:solidFill>
                <a:latin typeface="Arial" panose="020B0604020202020204" pitchFamily="34" charset="0"/>
                <a:ea typeface="MS Mincho" panose="02020609040205080304" pitchFamily="49" charset="-128"/>
                <a:cs typeface="Times New Roman" panose="02020603050405020304" pitchFamily="18" charset="0"/>
              </a:rPr>
              <a:t>consecuencias positivas </a:t>
            </a:r>
            <a:r>
              <a:rPr lang="es-MX" sz="1600" dirty="0">
                <a:latin typeface="Arial" panose="020B0604020202020204" pitchFamily="34" charset="0"/>
                <a:ea typeface="MS Mincho" panose="02020609040205080304" pitchFamily="49" charset="-128"/>
                <a:cs typeface="Times New Roman" panose="02020603050405020304" pitchFamily="18" charset="0"/>
              </a:rPr>
              <a:t>de esos razonamientos. </a:t>
            </a:r>
          </a:p>
          <a:p>
            <a:pPr algn="just">
              <a:lnSpc>
                <a:spcPct val="150000"/>
              </a:lnSpc>
              <a:spcAft>
                <a:spcPts val="750"/>
              </a:spcAft>
            </a:pPr>
            <a:r>
              <a:rPr lang="es-MX" sz="1600" dirty="0">
                <a:latin typeface="Arial" panose="020B0604020202020204" pitchFamily="34" charset="0"/>
                <a:ea typeface="MS Mincho" panose="02020609040205080304" pitchFamily="49" charset="-128"/>
                <a:cs typeface="Times New Roman" panose="02020603050405020304" pitchFamily="18" charset="0"/>
              </a:rPr>
              <a:t>La verdad judicial de los hechos, para Taruffo, significa que </a:t>
            </a:r>
            <a:r>
              <a:rPr lang="es-MX" sz="1600" b="1" dirty="0">
                <a:solidFill>
                  <a:srgbClr val="2A2559"/>
                </a:solidFill>
                <a:latin typeface="Arial" panose="020B0604020202020204" pitchFamily="34" charset="0"/>
                <a:ea typeface="MS Mincho" panose="02020609040205080304" pitchFamily="49" charset="-128"/>
                <a:cs typeface="Times New Roman" panose="02020603050405020304" pitchFamily="18" charset="0"/>
              </a:rPr>
              <a:t>las hipótesis </a:t>
            </a:r>
            <a:r>
              <a:rPr lang="es-MX" sz="1600" dirty="0">
                <a:latin typeface="Arial" panose="020B0604020202020204" pitchFamily="34" charset="0"/>
                <a:ea typeface="MS Mincho" panose="02020609040205080304" pitchFamily="49" charset="-128"/>
                <a:cs typeface="Times New Roman" panose="02020603050405020304" pitchFamily="18" charset="0"/>
              </a:rPr>
              <a:t>sobre los hechos </a:t>
            </a:r>
            <a:r>
              <a:rPr lang="es-MX" sz="1600" b="1" dirty="0">
                <a:solidFill>
                  <a:srgbClr val="2A2559"/>
                </a:solidFill>
                <a:latin typeface="Arial" panose="020B0604020202020204" pitchFamily="34" charset="0"/>
                <a:ea typeface="MS Mincho" panose="02020609040205080304" pitchFamily="49" charset="-128"/>
                <a:cs typeface="Times New Roman" panose="02020603050405020304" pitchFamily="18" charset="0"/>
              </a:rPr>
              <a:t>se apoyan en razones basadas en los medios de prueba </a:t>
            </a:r>
            <a:r>
              <a:rPr lang="es-MX" sz="1600" dirty="0">
                <a:latin typeface="Arial" panose="020B0604020202020204" pitchFamily="34" charset="0"/>
                <a:ea typeface="MS Mincho" panose="02020609040205080304" pitchFamily="49" charset="-128"/>
                <a:cs typeface="Times New Roman" panose="02020603050405020304" pitchFamily="18" charset="0"/>
              </a:rPr>
              <a:t>que fueron ofrecidos y admitidos en el proceso.</a:t>
            </a:r>
            <a:endParaRPr lang="es-MX" sz="1600" dirty="0">
              <a:latin typeface="Calibri" panose="020F0502020204030204" pitchFamily="34" charset="0"/>
              <a:ea typeface="MS Mincho" panose="02020609040205080304" pitchFamily="49" charset="-128"/>
              <a:cs typeface="Times New Roman" panose="02020603050405020304" pitchFamily="18" charset="0"/>
            </a:endParaRPr>
          </a:p>
        </p:txBody>
      </p:sp>
      <p:sp>
        <p:nvSpPr>
          <p:cNvPr id="9" name="Rectangle 8"/>
          <p:cNvSpPr/>
          <p:nvPr/>
        </p:nvSpPr>
        <p:spPr>
          <a:xfrm>
            <a:off x="6218895" y="5532616"/>
            <a:ext cx="1466851" cy="331371"/>
          </a:xfrm>
          <a:prstGeom prst="rect">
            <a:avLst/>
          </a:prstGeom>
          <a:noFill/>
          <a:ln w="28575">
            <a:solidFill>
              <a:srgbClr val="B2ADD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900" dirty="0" err="1">
                <a:solidFill>
                  <a:schemeClr val="tx1"/>
                </a:solidFill>
                <a:latin typeface="Arial" panose="020B0604020202020204" pitchFamily="34" charset="0"/>
                <a:cs typeface="Arial" panose="020B0604020202020204" pitchFamily="34" charset="0"/>
              </a:rPr>
              <a:t>Taruffo</a:t>
            </a:r>
            <a:r>
              <a:rPr lang="es-MX" sz="900" dirty="0">
                <a:solidFill>
                  <a:schemeClr val="tx1"/>
                </a:solidFill>
                <a:latin typeface="Arial" panose="020B0604020202020204" pitchFamily="34" charset="0"/>
                <a:cs typeface="Arial" panose="020B0604020202020204" pitchFamily="34" charset="0"/>
              </a:rPr>
              <a:t> 2008, 35</a:t>
            </a:r>
          </a:p>
        </p:txBody>
      </p:sp>
      <p:sp>
        <p:nvSpPr>
          <p:cNvPr id="8" name="Text Box 28">
            <a:extLst>
              <a:ext uri="{FF2B5EF4-FFF2-40B4-BE49-F238E27FC236}">
                <a16:creationId xmlns:a16="http://schemas.microsoft.com/office/drawing/2014/main" id="{3F77901A-525D-4F11-815A-DA1EAB840400}"/>
              </a:ext>
            </a:extLst>
          </p:cNvPr>
          <p:cNvSpPr txBox="1">
            <a:spLocks noGrp="1" noChangeArrowheads="1"/>
          </p:cNvSpPr>
          <p:nvPr>
            <p:ph type="title"/>
          </p:nvPr>
        </p:nvSpPr>
        <p:spPr bwMode="auto">
          <a:xfrm>
            <a:off x="2380374" y="1040808"/>
            <a:ext cx="4457698" cy="527773"/>
          </a:xfrm>
          <a:prstGeom prst="rect">
            <a:avLst/>
          </a:prstGeom>
          <a:noFill/>
          <a:ln w="28575" algn="ctr">
            <a:solidFill>
              <a:srgbClr val="B2ADDD"/>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a:lnSpc>
                <a:spcPct val="70000"/>
              </a:lnSpc>
              <a:spcBef>
                <a:spcPts val="1000"/>
              </a:spcBef>
            </a:pPr>
            <a:br>
              <a:rPr lang="es-MX" altLang="es-MX" sz="2000" dirty="0">
                <a:ea typeface="+mn-ea"/>
                <a:cs typeface="Arial" panose="020B0604020202020204" pitchFamily="34" charset="0"/>
              </a:rPr>
            </a:br>
            <a:r>
              <a:rPr lang="es-MX" altLang="es-MX" sz="2000" b="0" dirty="0">
                <a:solidFill>
                  <a:schemeClr val="accent2">
                    <a:lumMod val="50000"/>
                  </a:schemeClr>
                </a:solidFill>
              </a:rPr>
              <a:t>Prueba y resultado de la prueba</a:t>
            </a:r>
            <a:endParaRPr lang="es-ES" altLang="es-MX" sz="2000" b="0" dirty="0">
              <a:solidFill>
                <a:schemeClr val="accent2">
                  <a:lumMod val="50000"/>
                </a:schemeClr>
              </a:solidFill>
            </a:endParaRPr>
          </a:p>
        </p:txBody>
      </p:sp>
      <p:sp>
        <p:nvSpPr>
          <p:cNvPr id="6" name="Rectángulo redondeado 3">
            <a:extLst>
              <a:ext uri="{FF2B5EF4-FFF2-40B4-BE49-F238E27FC236}">
                <a16:creationId xmlns:a16="http://schemas.microsoft.com/office/drawing/2014/main" id="{3C0BE51E-2507-45B8-8C70-3CF41A7E3569}"/>
              </a:ext>
            </a:extLst>
          </p:cNvPr>
          <p:cNvSpPr/>
          <p:nvPr/>
        </p:nvSpPr>
        <p:spPr>
          <a:xfrm>
            <a:off x="3601331" y="28137"/>
            <a:ext cx="5542677" cy="46423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dirty="0">
                <a:solidFill>
                  <a:schemeClr val="accent2">
                    <a:lumMod val="50000"/>
                  </a:schemeClr>
                </a:solidFill>
                <a:latin typeface="+mj-lt"/>
                <a:cs typeface="Arial" panose="020B0604020202020204" pitchFamily="34" charset="0"/>
              </a:rPr>
              <a:t>La Prueba (generalidades) 3</a:t>
            </a:r>
          </a:p>
        </p:txBody>
      </p:sp>
    </p:spTree>
    <p:extLst>
      <p:ext uri="{BB962C8B-B14F-4D97-AF65-F5344CB8AC3E}">
        <p14:creationId xmlns:p14="http://schemas.microsoft.com/office/powerpoint/2010/main" val="42617906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8">
            <a:extLst>
              <a:ext uri="{FF2B5EF4-FFF2-40B4-BE49-F238E27FC236}">
                <a16:creationId xmlns:a16="http://schemas.microsoft.com/office/drawing/2014/main" id="{D8A03C66-566A-4266-B4C9-890A39005904}"/>
              </a:ext>
            </a:extLst>
          </p:cNvPr>
          <p:cNvSpPr txBox="1">
            <a:spLocks noChangeArrowheads="1"/>
          </p:cNvSpPr>
          <p:nvPr/>
        </p:nvSpPr>
        <p:spPr bwMode="auto">
          <a:xfrm>
            <a:off x="1487819" y="1148166"/>
            <a:ext cx="6257107" cy="369332"/>
          </a:xfrm>
          <a:prstGeom prst="rect">
            <a:avLst/>
          </a:prstGeom>
          <a:noFill/>
          <a:ln w="28575" algn="ctr">
            <a:solidFill>
              <a:srgbClr val="B2ADDD"/>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rtlCol="0" anchor="ctr">
            <a:spAutoFit/>
          </a:bodyPr>
          <a:lstStyle>
            <a:lvl1pPr algn="r" defTabSz="914400" rtl="0" eaLnBrk="1" latinLnBrk="0" hangingPunct="1">
              <a:lnSpc>
                <a:spcPct val="90000"/>
              </a:lnSpc>
              <a:spcBef>
                <a:spcPct val="0"/>
              </a:spcBef>
              <a:buNone/>
              <a:defRPr sz="2500" b="1" kern="1200">
                <a:solidFill>
                  <a:schemeClr val="tx1"/>
                </a:solidFill>
                <a:latin typeface="Arial" panose="020B0604020202020204" pitchFamily="34" charset="0"/>
                <a:ea typeface="ＭＳ Ｐゴシック" panose="020B0600070205080204" pitchFamily="34" charset="-128"/>
                <a:cs typeface="+mj-cs"/>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a:r>
              <a:rPr lang="es-MX" altLang="es-MX" sz="2000" b="0" dirty="0">
                <a:solidFill>
                  <a:schemeClr val="accent2">
                    <a:lumMod val="50000"/>
                  </a:schemeClr>
                </a:solidFill>
              </a:rPr>
              <a:t>Fuentes de prueba y medios de prueba</a:t>
            </a:r>
            <a:endParaRPr lang="es-ES" altLang="es-MX" sz="2000" b="0" dirty="0">
              <a:solidFill>
                <a:schemeClr val="accent2">
                  <a:lumMod val="50000"/>
                </a:schemeClr>
              </a:solidFill>
            </a:endParaRPr>
          </a:p>
        </p:txBody>
      </p:sp>
      <p:sp>
        <p:nvSpPr>
          <p:cNvPr id="5" name="Rectángulo: esquinas redondeadas 4">
            <a:extLst>
              <a:ext uri="{FF2B5EF4-FFF2-40B4-BE49-F238E27FC236}">
                <a16:creationId xmlns:a16="http://schemas.microsoft.com/office/drawing/2014/main" id="{D9F133AC-DB59-4342-9EEE-E675AF43A57C}"/>
              </a:ext>
            </a:extLst>
          </p:cNvPr>
          <p:cNvSpPr/>
          <p:nvPr/>
        </p:nvSpPr>
        <p:spPr>
          <a:xfrm>
            <a:off x="569844" y="1737047"/>
            <a:ext cx="8024884" cy="3343701"/>
          </a:xfrm>
          <a:prstGeom prst="roundRect">
            <a:avLst/>
          </a:prstGeom>
          <a:noFill/>
          <a:ln w="28575">
            <a:solidFill>
              <a:srgbClr val="B2ADD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2000" dirty="0">
                <a:solidFill>
                  <a:schemeClr val="tx1"/>
                </a:solidFill>
                <a:latin typeface="Arial" panose="020B0604020202020204" pitchFamily="34" charset="0"/>
                <a:cs typeface="Arial" panose="020B0604020202020204" pitchFamily="34" charset="0"/>
              </a:rPr>
              <a:t>Las </a:t>
            </a:r>
            <a:r>
              <a:rPr lang="es-MX" sz="2000" b="1" dirty="0">
                <a:solidFill>
                  <a:srgbClr val="2A2559"/>
                </a:solidFill>
                <a:latin typeface="Arial" panose="020B0604020202020204" pitchFamily="34" charset="0"/>
                <a:cs typeface="Arial" panose="020B0604020202020204" pitchFamily="34" charset="0"/>
              </a:rPr>
              <a:t>fuentes de prueba </a:t>
            </a:r>
            <a:r>
              <a:rPr lang="es-MX" sz="2000" dirty="0">
                <a:solidFill>
                  <a:schemeClr val="tx1"/>
                </a:solidFill>
                <a:latin typeface="Arial" panose="020B0604020202020204" pitchFamily="34" charset="0"/>
                <a:cs typeface="Arial" panose="020B0604020202020204" pitchFamily="34" charset="0"/>
              </a:rPr>
              <a:t>existen con anterioridad a un proceso y, en consecuencia, son independientes a él. </a:t>
            </a:r>
          </a:p>
          <a:p>
            <a:pPr algn="just"/>
            <a:endParaRPr lang="es-MX" sz="2000" dirty="0">
              <a:solidFill>
                <a:schemeClr val="tx1"/>
              </a:solidFill>
              <a:latin typeface="Arial" panose="020B0604020202020204" pitchFamily="34" charset="0"/>
              <a:cs typeface="Arial" panose="020B0604020202020204" pitchFamily="34" charset="0"/>
            </a:endParaRPr>
          </a:p>
          <a:p>
            <a:pPr algn="just"/>
            <a:r>
              <a:rPr lang="es-MX" sz="2000" b="1" dirty="0">
                <a:solidFill>
                  <a:srgbClr val="2A2559"/>
                </a:solidFill>
                <a:latin typeface="Arial" panose="020B0604020202020204" pitchFamily="34" charset="0"/>
                <a:cs typeface="Arial" panose="020B0604020202020204" pitchFamily="34" charset="0"/>
              </a:rPr>
              <a:t>Una fuente de prueba </a:t>
            </a:r>
            <a:r>
              <a:rPr lang="es-MX" sz="2000" dirty="0">
                <a:solidFill>
                  <a:schemeClr val="tx1"/>
                </a:solidFill>
                <a:latin typeface="Arial" panose="020B0604020202020204" pitchFamily="34" charset="0"/>
                <a:cs typeface="Arial" panose="020B0604020202020204" pitchFamily="34" charset="0"/>
              </a:rPr>
              <a:t>–una vez incorporada a un proceso y, por tanto, transformada en </a:t>
            </a:r>
            <a:r>
              <a:rPr lang="es-MX" sz="2000" b="1" dirty="0">
                <a:solidFill>
                  <a:srgbClr val="2A2559"/>
                </a:solidFill>
                <a:latin typeface="Arial" panose="020B0604020202020204" pitchFamily="34" charset="0"/>
                <a:cs typeface="Arial" panose="020B0604020202020204" pitchFamily="34" charset="0"/>
              </a:rPr>
              <a:t>medio de prueba- es cualquier objeto que</a:t>
            </a:r>
            <a:r>
              <a:rPr lang="es-MX" sz="2000" dirty="0">
                <a:solidFill>
                  <a:schemeClr val="tx1"/>
                </a:solidFill>
                <a:latin typeface="Arial" panose="020B0604020202020204" pitchFamily="34" charset="0"/>
                <a:cs typeface="Arial" panose="020B0604020202020204" pitchFamily="34" charset="0"/>
              </a:rPr>
              <a:t> </a:t>
            </a:r>
            <a:r>
              <a:rPr lang="es-MX" sz="2000" b="1" dirty="0">
                <a:solidFill>
                  <a:srgbClr val="2A2559"/>
                </a:solidFill>
                <a:latin typeface="Arial" panose="020B0604020202020204" pitchFamily="34" charset="0"/>
                <a:cs typeface="Arial" panose="020B0604020202020204" pitchFamily="34" charset="0"/>
              </a:rPr>
              <a:t>permita obtener conclusiones válidas </a:t>
            </a:r>
            <a:r>
              <a:rPr lang="es-MX" sz="2000" dirty="0">
                <a:solidFill>
                  <a:schemeClr val="tx1"/>
                </a:solidFill>
                <a:latin typeface="Arial" panose="020B0604020202020204" pitchFamily="34" charset="0"/>
                <a:cs typeface="Arial" panose="020B0604020202020204" pitchFamily="34" charset="0"/>
              </a:rPr>
              <a:t>sobre la hipótesis principal (que son los enunciados de las partes). </a:t>
            </a:r>
          </a:p>
        </p:txBody>
      </p:sp>
      <p:sp>
        <p:nvSpPr>
          <p:cNvPr id="6" name="Rectángulo redondeado 3">
            <a:extLst>
              <a:ext uri="{FF2B5EF4-FFF2-40B4-BE49-F238E27FC236}">
                <a16:creationId xmlns:a16="http://schemas.microsoft.com/office/drawing/2014/main" id="{62337A9A-8F39-4D1D-B5D3-5CD1F9A2CBCF}"/>
              </a:ext>
            </a:extLst>
          </p:cNvPr>
          <p:cNvSpPr/>
          <p:nvPr/>
        </p:nvSpPr>
        <p:spPr>
          <a:xfrm>
            <a:off x="3601331" y="28137"/>
            <a:ext cx="5542677" cy="46423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dirty="0">
                <a:solidFill>
                  <a:schemeClr val="accent2">
                    <a:lumMod val="50000"/>
                  </a:schemeClr>
                </a:solidFill>
                <a:latin typeface="+mj-lt"/>
                <a:cs typeface="Arial" panose="020B0604020202020204" pitchFamily="34" charset="0"/>
              </a:rPr>
              <a:t> La Prueba (generalidades) 4</a:t>
            </a:r>
          </a:p>
        </p:txBody>
      </p:sp>
    </p:spTree>
    <p:extLst>
      <p:ext uri="{BB962C8B-B14F-4D97-AF65-F5344CB8AC3E}">
        <p14:creationId xmlns:p14="http://schemas.microsoft.com/office/powerpoint/2010/main" val="12427399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16701" y="1450824"/>
            <a:ext cx="8140700" cy="4202561"/>
          </a:xfrm>
          <a:prstGeom prst="rect">
            <a:avLst/>
          </a:prstGeom>
          <a:ln w="28575">
            <a:solidFill>
              <a:srgbClr val="B2ADDD"/>
            </a:solidFill>
          </a:ln>
        </p:spPr>
        <p:txBody>
          <a:bodyPr wrap="square">
            <a:spAutoFit/>
          </a:bodyPr>
          <a:lstStyle/>
          <a:p>
            <a:pPr marL="405289" marR="428625" algn="just">
              <a:lnSpc>
                <a:spcPct val="150000"/>
              </a:lnSpc>
              <a:spcAft>
                <a:spcPts val="750"/>
              </a:spcAft>
            </a:pPr>
            <a:r>
              <a:rPr lang="es-MX" dirty="0">
                <a:latin typeface="Arial" panose="020B0604020202020204" pitchFamily="34" charset="0"/>
                <a:ea typeface="MS Mincho" panose="02020609040205080304" pitchFamily="49" charset="-128"/>
                <a:cs typeface="Times New Roman" panose="02020603050405020304" pitchFamily="18" charset="0"/>
              </a:rPr>
              <a:t>“…las </a:t>
            </a:r>
            <a:r>
              <a:rPr lang="es-MX" b="1" dirty="0">
                <a:solidFill>
                  <a:srgbClr val="2A2559"/>
                </a:solidFill>
                <a:latin typeface="Arial" panose="020B0604020202020204" pitchFamily="34" charset="0"/>
                <a:ea typeface="MS Mincho" panose="02020609040205080304" pitchFamily="49" charset="-128"/>
                <a:cs typeface="Times New Roman" panose="02020603050405020304" pitchFamily="18" charset="0"/>
              </a:rPr>
              <a:t>cargas procesales </a:t>
            </a:r>
            <a:r>
              <a:rPr lang="es-MX" dirty="0">
                <a:latin typeface="Arial" panose="020B0604020202020204" pitchFamily="34" charset="0"/>
                <a:ea typeface="MS Mincho" panose="02020609040205080304" pitchFamily="49" charset="-128"/>
                <a:cs typeface="Times New Roman" panose="02020603050405020304" pitchFamily="18" charset="0"/>
              </a:rPr>
              <a:t>no constituyen obligaciones, </a:t>
            </a:r>
            <a:r>
              <a:rPr lang="es-MX" b="1" dirty="0">
                <a:solidFill>
                  <a:srgbClr val="2A2559"/>
                </a:solidFill>
                <a:latin typeface="Arial" panose="020B0604020202020204" pitchFamily="34" charset="0"/>
                <a:ea typeface="MS Mincho" panose="02020609040205080304" pitchFamily="49" charset="-128"/>
                <a:cs typeface="Times New Roman" panose="02020603050405020304" pitchFamily="18" charset="0"/>
              </a:rPr>
              <a:t>sino</a:t>
            </a:r>
            <a:r>
              <a:rPr lang="es-MX" dirty="0">
                <a:latin typeface="Arial" panose="020B0604020202020204" pitchFamily="34" charset="0"/>
                <a:ea typeface="MS Mincho" panose="02020609040205080304" pitchFamily="49" charset="-128"/>
                <a:cs typeface="Times New Roman" panose="02020603050405020304" pitchFamily="18" charset="0"/>
              </a:rPr>
              <a:t> </a:t>
            </a:r>
            <a:r>
              <a:rPr lang="es-MX" b="1" dirty="0">
                <a:solidFill>
                  <a:srgbClr val="2A2559"/>
                </a:solidFill>
                <a:latin typeface="Arial" panose="020B0604020202020204" pitchFamily="34" charset="0"/>
                <a:ea typeface="MS Mincho" panose="02020609040205080304" pitchFamily="49" charset="-128"/>
                <a:cs typeface="Times New Roman" panose="02020603050405020304" pitchFamily="18" charset="0"/>
              </a:rPr>
              <a:t>facultades</a:t>
            </a:r>
            <a:r>
              <a:rPr lang="es-MX" dirty="0">
                <a:latin typeface="Arial" panose="020B0604020202020204" pitchFamily="34" charset="0"/>
                <a:ea typeface="MS Mincho" panose="02020609040205080304" pitchFamily="49" charset="-128"/>
                <a:cs typeface="Times New Roman" panose="02020603050405020304" pitchFamily="18" charset="0"/>
              </a:rPr>
              <a:t> para quienes intervienen en procesos jurisdiccionales, especialmente para las partes, de poder realizar ciertos actos en el procedimiento en interés propio, y cuando no lo hacen, no cabe la posibilidad de exigir su cumplimiento, sino que </a:t>
            </a:r>
            <a:r>
              <a:rPr lang="es-MX" b="1" dirty="0">
                <a:solidFill>
                  <a:srgbClr val="2A2559"/>
                </a:solidFill>
                <a:latin typeface="Arial" panose="020B0604020202020204" pitchFamily="34" charset="0"/>
                <a:ea typeface="MS Mincho" panose="02020609040205080304" pitchFamily="49" charset="-128"/>
                <a:cs typeface="Times New Roman" panose="02020603050405020304" pitchFamily="18" charset="0"/>
              </a:rPr>
              <a:t>la abstención únicamente hace perder los efectos útiles que el acto omitido pudo producir</a:t>
            </a:r>
            <a:r>
              <a:rPr lang="es-MX" dirty="0">
                <a:latin typeface="Arial" panose="020B0604020202020204" pitchFamily="34" charset="0"/>
                <a:ea typeface="MS Mincho" panose="02020609040205080304" pitchFamily="49" charset="-128"/>
                <a:cs typeface="Times New Roman" panose="02020603050405020304" pitchFamily="18" charset="0"/>
              </a:rPr>
              <a:t> y, por tanto, genera la posibilidad de una </a:t>
            </a:r>
            <a:r>
              <a:rPr lang="es-MX" b="1" dirty="0">
                <a:solidFill>
                  <a:srgbClr val="2A2559"/>
                </a:solidFill>
                <a:latin typeface="Arial" panose="020B0604020202020204" pitchFamily="34" charset="0"/>
                <a:ea typeface="MS Mincho" panose="02020609040205080304" pitchFamily="49" charset="-128"/>
                <a:cs typeface="Times New Roman" panose="02020603050405020304" pitchFamily="18" charset="0"/>
              </a:rPr>
              <a:t>consecuencia gravosa</a:t>
            </a:r>
            <a:r>
              <a:rPr lang="es-MX" dirty="0">
                <a:latin typeface="Arial" panose="020B0604020202020204" pitchFamily="34" charset="0"/>
                <a:ea typeface="MS Mincho" panose="02020609040205080304" pitchFamily="49" charset="-128"/>
                <a:cs typeface="Times New Roman" panose="02020603050405020304" pitchFamily="18" charset="0"/>
              </a:rPr>
              <a:t>, en el caso de que el objeto de la actuación omitida no quede satisfecha por otros medios legales en el expediente,…”</a:t>
            </a:r>
            <a:endParaRPr lang="es-MX" dirty="0">
              <a:latin typeface="Calibri" panose="020F0502020204030204" pitchFamily="34" charset="0"/>
              <a:ea typeface="MS Mincho" panose="02020609040205080304" pitchFamily="49" charset="-128"/>
              <a:cs typeface="Times New Roman" panose="02020603050405020304" pitchFamily="18" charset="0"/>
            </a:endParaRPr>
          </a:p>
        </p:txBody>
      </p:sp>
      <p:sp>
        <p:nvSpPr>
          <p:cNvPr id="6" name="Rectangle 5"/>
          <p:cNvSpPr/>
          <p:nvPr/>
        </p:nvSpPr>
        <p:spPr>
          <a:xfrm>
            <a:off x="6114858" y="5803162"/>
            <a:ext cx="1492250" cy="260350"/>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900" dirty="0">
                <a:solidFill>
                  <a:schemeClr val="tx1"/>
                </a:solidFill>
                <a:latin typeface="Arial" panose="020B0604020202020204" pitchFamily="34" charset="0"/>
                <a:cs typeface="Arial" panose="020B0604020202020204" pitchFamily="34" charset="0"/>
              </a:rPr>
              <a:t>Tesis IV/99 del TEPJF</a:t>
            </a:r>
          </a:p>
        </p:txBody>
      </p:sp>
      <p:sp>
        <p:nvSpPr>
          <p:cNvPr id="10" name="Text Box 28">
            <a:extLst>
              <a:ext uri="{FF2B5EF4-FFF2-40B4-BE49-F238E27FC236}">
                <a16:creationId xmlns:a16="http://schemas.microsoft.com/office/drawing/2014/main" id="{ABD24A8B-0B27-4B21-8AD0-574BF9D3A8DD}"/>
              </a:ext>
            </a:extLst>
          </p:cNvPr>
          <p:cNvSpPr txBox="1">
            <a:spLocks noChangeArrowheads="1"/>
          </p:cNvSpPr>
          <p:nvPr/>
        </p:nvSpPr>
        <p:spPr bwMode="auto">
          <a:xfrm>
            <a:off x="3066756" y="894948"/>
            <a:ext cx="3545058" cy="369332"/>
          </a:xfrm>
          <a:prstGeom prst="rect">
            <a:avLst/>
          </a:prstGeom>
          <a:noFill/>
          <a:ln w="28575" algn="ctr">
            <a:solidFill>
              <a:srgbClr val="B2ADDD"/>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rtlCol="0" anchor="ctr">
            <a:spAutoFit/>
          </a:bodyPr>
          <a:lstStyle>
            <a:lvl1pPr algn="r" defTabSz="914400" rtl="0" eaLnBrk="1" latinLnBrk="0" hangingPunct="1">
              <a:lnSpc>
                <a:spcPct val="90000"/>
              </a:lnSpc>
              <a:spcBef>
                <a:spcPct val="0"/>
              </a:spcBef>
              <a:buNone/>
              <a:defRPr sz="2500" b="1" kern="1200">
                <a:solidFill>
                  <a:schemeClr val="tx1"/>
                </a:solidFill>
                <a:latin typeface="Arial" panose="020B0604020202020204" pitchFamily="34" charset="0"/>
                <a:ea typeface="ＭＳ Ｐゴシック" panose="020B0600070205080204" pitchFamily="34" charset="-128"/>
                <a:cs typeface="+mj-cs"/>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a:r>
              <a:rPr lang="es-MX" altLang="es-MX" sz="2000" b="0" dirty="0">
                <a:solidFill>
                  <a:schemeClr val="accent2">
                    <a:lumMod val="50000"/>
                  </a:schemeClr>
                </a:solidFill>
              </a:rPr>
              <a:t>La carga de la prueba </a:t>
            </a:r>
            <a:endParaRPr lang="es-ES" altLang="es-MX" sz="2000" b="0" dirty="0">
              <a:solidFill>
                <a:schemeClr val="accent2">
                  <a:lumMod val="50000"/>
                </a:schemeClr>
              </a:solidFill>
            </a:endParaRPr>
          </a:p>
        </p:txBody>
      </p:sp>
      <p:sp>
        <p:nvSpPr>
          <p:cNvPr id="7" name="Rectángulo redondeado 3">
            <a:extLst>
              <a:ext uri="{FF2B5EF4-FFF2-40B4-BE49-F238E27FC236}">
                <a16:creationId xmlns:a16="http://schemas.microsoft.com/office/drawing/2014/main" id="{E11E2161-026A-49BA-8D85-D86A57D5DD7C}"/>
              </a:ext>
            </a:extLst>
          </p:cNvPr>
          <p:cNvSpPr/>
          <p:nvPr/>
        </p:nvSpPr>
        <p:spPr>
          <a:xfrm>
            <a:off x="3502857" y="42205"/>
            <a:ext cx="5641151" cy="46423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dirty="0">
                <a:solidFill>
                  <a:schemeClr val="accent2">
                    <a:lumMod val="50000"/>
                  </a:schemeClr>
                </a:solidFill>
                <a:latin typeface="+mj-lt"/>
                <a:cs typeface="Arial" panose="020B0604020202020204" pitchFamily="34" charset="0"/>
              </a:rPr>
              <a:t> La Prueba (generalidades) 5</a:t>
            </a:r>
          </a:p>
        </p:txBody>
      </p:sp>
    </p:spTree>
    <p:extLst>
      <p:ext uri="{BB962C8B-B14F-4D97-AF65-F5344CB8AC3E}">
        <p14:creationId xmlns:p14="http://schemas.microsoft.com/office/powerpoint/2010/main" val="33022198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05991" y="3022725"/>
            <a:ext cx="4578350" cy="381000"/>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a:latin typeface="Arial" panose="020B0604020202020204" pitchFamily="34" charset="0"/>
                <a:cs typeface="Arial" panose="020B0604020202020204" pitchFamily="34" charset="0"/>
              </a:rPr>
              <a:t>El sistema legal o tasado</a:t>
            </a:r>
          </a:p>
        </p:txBody>
      </p:sp>
      <p:sp>
        <p:nvSpPr>
          <p:cNvPr id="6" name="Rectangle 5"/>
          <p:cNvSpPr/>
          <p:nvPr/>
        </p:nvSpPr>
        <p:spPr>
          <a:xfrm>
            <a:off x="571501" y="3904557"/>
            <a:ext cx="457835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p>
        </p:txBody>
      </p:sp>
      <p:sp>
        <p:nvSpPr>
          <p:cNvPr id="7" name="Rectangle 6"/>
          <p:cNvSpPr/>
          <p:nvPr/>
        </p:nvSpPr>
        <p:spPr>
          <a:xfrm>
            <a:off x="577855" y="4935691"/>
            <a:ext cx="4578350" cy="381000"/>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a:latin typeface="Arial" panose="020B0604020202020204" pitchFamily="34" charset="0"/>
                <a:cs typeface="Arial" panose="020B0604020202020204" pitchFamily="34" charset="0"/>
              </a:rPr>
              <a:t>El sistema mixto </a:t>
            </a:r>
          </a:p>
        </p:txBody>
      </p:sp>
      <p:sp>
        <p:nvSpPr>
          <p:cNvPr id="8" name="Rectangle 7"/>
          <p:cNvSpPr/>
          <p:nvPr/>
        </p:nvSpPr>
        <p:spPr>
          <a:xfrm>
            <a:off x="605991" y="1768926"/>
            <a:ext cx="8049055" cy="878574"/>
          </a:xfrm>
          <a:prstGeom prst="rect">
            <a:avLst/>
          </a:prstGeom>
          <a:ln w="28575">
            <a:solidFill>
              <a:srgbClr val="B2ADDD"/>
            </a:solidFill>
          </a:ln>
        </p:spPr>
        <p:txBody>
          <a:bodyPr wrap="square">
            <a:spAutoFit/>
          </a:bodyPr>
          <a:lstStyle/>
          <a:p>
            <a:pPr algn="just">
              <a:lnSpc>
                <a:spcPct val="150000"/>
              </a:lnSpc>
              <a:spcAft>
                <a:spcPts val="750"/>
              </a:spcAft>
            </a:pPr>
            <a:r>
              <a:rPr lang="es-MX" dirty="0">
                <a:latin typeface="Arial" panose="020B0604020202020204" pitchFamily="34" charset="0"/>
                <a:ea typeface="MS Mincho" panose="02020609040205080304" pitchFamily="49" charset="-128"/>
                <a:cs typeface="Times New Roman" panose="02020603050405020304" pitchFamily="18" charset="0"/>
              </a:rPr>
              <a:t>José Ovalle Favela identifica y describe los siguientes sistemas de valoración de pruebas:</a:t>
            </a:r>
            <a:endParaRPr lang="es-MX" dirty="0">
              <a:latin typeface="Calibri" panose="020F0502020204030204" pitchFamily="34" charset="0"/>
              <a:ea typeface="MS Mincho" panose="02020609040205080304" pitchFamily="49" charset="-128"/>
              <a:cs typeface="Times New Roman" panose="02020603050405020304" pitchFamily="18" charset="0"/>
            </a:endParaRPr>
          </a:p>
        </p:txBody>
      </p:sp>
      <p:sp>
        <p:nvSpPr>
          <p:cNvPr id="9" name="Rectangle 8"/>
          <p:cNvSpPr/>
          <p:nvPr/>
        </p:nvSpPr>
        <p:spPr>
          <a:xfrm>
            <a:off x="584209" y="3988308"/>
            <a:ext cx="4571996" cy="369332"/>
          </a:xfrm>
          <a:prstGeom prst="rect">
            <a:avLst/>
          </a:prstGeom>
        </p:spPr>
        <p:txBody>
          <a:bodyPr wrap="square">
            <a:spAutoFit/>
          </a:bodyPr>
          <a:lstStyle/>
          <a:p>
            <a:r>
              <a:rPr lang="es-MX" dirty="0">
                <a:latin typeface="Arial" panose="020B0604020202020204" pitchFamily="34" charset="0"/>
                <a:ea typeface="MS Mincho" panose="02020609040205080304" pitchFamily="49" charset="-128"/>
              </a:rPr>
              <a:t>El sistema de libre apreciación razonada. </a:t>
            </a:r>
            <a:endParaRPr lang="es-MX" dirty="0"/>
          </a:p>
        </p:txBody>
      </p:sp>
      <p:sp>
        <p:nvSpPr>
          <p:cNvPr id="10" name="Rectangle 9"/>
          <p:cNvSpPr/>
          <p:nvPr/>
        </p:nvSpPr>
        <p:spPr>
          <a:xfrm>
            <a:off x="5727696" y="3460058"/>
            <a:ext cx="2927350" cy="331404"/>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latin typeface="Arial" panose="020B0604020202020204" pitchFamily="34" charset="0"/>
                <a:cs typeface="Arial" panose="020B0604020202020204" pitchFamily="34" charset="0"/>
              </a:rPr>
              <a:t>Reglas de la lógica</a:t>
            </a:r>
          </a:p>
        </p:txBody>
      </p:sp>
      <p:sp>
        <p:nvSpPr>
          <p:cNvPr id="11" name="Rectangle 10"/>
          <p:cNvSpPr/>
          <p:nvPr/>
        </p:nvSpPr>
        <p:spPr>
          <a:xfrm>
            <a:off x="5740397" y="3866460"/>
            <a:ext cx="2927349" cy="3314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chemeClr val="tx1"/>
                </a:solidFill>
                <a:latin typeface="Arial" panose="020B0604020202020204" pitchFamily="34" charset="0"/>
                <a:cs typeface="Arial" panose="020B0604020202020204" pitchFamily="34" charset="0"/>
              </a:rPr>
              <a:t>Reglas de la sana crítica</a:t>
            </a:r>
          </a:p>
        </p:txBody>
      </p:sp>
      <p:sp>
        <p:nvSpPr>
          <p:cNvPr id="12" name="Rectangle 11"/>
          <p:cNvSpPr/>
          <p:nvPr/>
        </p:nvSpPr>
        <p:spPr>
          <a:xfrm>
            <a:off x="5746747" y="4266511"/>
            <a:ext cx="2927348" cy="331404"/>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latin typeface="Arial" panose="020B0604020202020204" pitchFamily="34" charset="0"/>
                <a:cs typeface="Arial" panose="020B0604020202020204" pitchFamily="34" charset="0"/>
              </a:rPr>
              <a:t>Máximas de la experiencia</a:t>
            </a:r>
          </a:p>
        </p:txBody>
      </p:sp>
      <p:sp>
        <p:nvSpPr>
          <p:cNvPr id="13" name="Rectangle 12"/>
          <p:cNvSpPr/>
          <p:nvPr/>
        </p:nvSpPr>
        <p:spPr>
          <a:xfrm>
            <a:off x="5507438" y="5635202"/>
            <a:ext cx="1600200" cy="292100"/>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900" dirty="0">
                <a:solidFill>
                  <a:schemeClr val="tx1"/>
                </a:solidFill>
                <a:latin typeface="Arial" panose="020B0604020202020204" pitchFamily="34" charset="0"/>
                <a:cs typeface="Arial" panose="020B0604020202020204" pitchFamily="34" charset="0"/>
              </a:rPr>
              <a:t>Ovalle 1999, 174-175</a:t>
            </a:r>
          </a:p>
        </p:txBody>
      </p:sp>
      <p:sp>
        <p:nvSpPr>
          <p:cNvPr id="15" name="Left Brace 14"/>
          <p:cNvSpPr/>
          <p:nvPr/>
        </p:nvSpPr>
        <p:spPr>
          <a:xfrm>
            <a:off x="5333996" y="3404112"/>
            <a:ext cx="298445" cy="1325946"/>
          </a:xfrm>
          <a:prstGeom prst="leftBrace">
            <a:avLst/>
          </a:prstGeom>
          <a:ln w="28575">
            <a:solidFill>
              <a:srgbClr val="B2ADDD"/>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sz="1350"/>
          </a:p>
        </p:txBody>
      </p:sp>
      <p:sp>
        <p:nvSpPr>
          <p:cNvPr id="18" name="Text Box 28">
            <a:extLst>
              <a:ext uri="{FF2B5EF4-FFF2-40B4-BE49-F238E27FC236}">
                <a16:creationId xmlns:a16="http://schemas.microsoft.com/office/drawing/2014/main" id="{D50F0947-5ABB-4C7F-913E-89D5314D5079}"/>
              </a:ext>
            </a:extLst>
          </p:cNvPr>
          <p:cNvSpPr txBox="1">
            <a:spLocks noChangeArrowheads="1"/>
          </p:cNvSpPr>
          <p:nvPr/>
        </p:nvSpPr>
        <p:spPr bwMode="auto">
          <a:xfrm>
            <a:off x="2222688" y="1049689"/>
            <a:ext cx="4768943" cy="369332"/>
          </a:xfrm>
          <a:prstGeom prst="rect">
            <a:avLst/>
          </a:prstGeom>
          <a:noFill/>
          <a:ln w="28575" algn="ctr">
            <a:solidFill>
              <a:srgbClr val="B2ADDD"/>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rtlCol="0" anchor="ctr">
            <a:spAutoFit/>
          </a:bodyPr>
          <a:lstStyle>
            <a:lvl1pPr algn="r" defTabSz="914400" rtl="0" eaLnBrk="1" latinLnBrk="0" hangingPunct="1">
              <a:lnSpc>
                <a:spcPct val="90000"/>
              </a:lnSpc>
              <a:spcBef>
                <a:spcPct val="0"/>
              </a:spcBef>
              <a:buNone/>
              <a:defRPr sz="2500" b="1" kern="1200">
                <a:solidFill>
                  <a:schemeClr val="tx1"/>
                </a:solidFill>
                <a:latin typeface="Arial" panose="020B0604020202020204" pitchFamily="34" charset="0"/>
                <a:ea typeface="ＭＳ Ｐゴシック" panose="020B0600070205080204" pitchFamily="34" charset="-128"/>
                <a:cs typeface="+mj-cs"/>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a:r>
              <a:rPr lang="es-MX" altLang="es-MX" sz="2000" b="0" dirty="0">
                <a:solidFill>
                  <a:schemeClr val="accent2">
                    <a:lumMod val="50000"/>
                  </a:schemeClr>
                </a:solidFill>
              </a:rPr>
              <a:t>Sistemas de valoración de la prueba </a:t>
            </a:r>
            <a:endParaRPr lang="es-ES" altLang="es-MX" sz="2000" b="0" dirty="0">
              <a:solidFill>
                <a:schemeClr val="accent2">
                  <a:lumMod val="50000"/>
                </a:schemeClr>
              </a:solidFill>
            </a:endParaRPr>
          </a:p>
        </p:txBody>
      </p:sp>
      <p:sp>
        <p:nvSpPr>
          <p:cNvPr id="14" name="Rectángulo redondeado 3">
            <a:extLst>
              <a:ext uri="{FF2B5EF4-FFF2-40B4-BE49-F238E27FC236}">
                <a16:creationId xmlns:a16="http://schemas.microsoft.com/office/drawing/2014/main" id="{474428EB-3DED-455C-B094-82A84B29791F}"/>
              </a:ext>
            </a:extLst>
          </p:cNvPr>
          <p:cNvSpPr/>
          <p:nvPr/>
        </p:nvSpPr>
        <p:spPr>
          <a:xfrm>
            <a:off x="3530991" y="42205"/>
            <a:ext cx="5613018" cy="46423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dirty="0">
                <a:solidFill>
                  <a:schemeClr val="accent2">
                    <a:lumMod val="50000"/>
                  </a:schemeClr>
                </a:solidFill>
                <a:latin typeface="+mj-lt"/>
                <a:cs typeface="Arial" panose="020B0604020202020204" pitchFamily="34" charset="0"/>
              </a:rPr>
              <a:t>Valoración de la Prueba (1)</a:t>
            </a:r>
          </a:p>
        </p:txBody>
      </p:sp>
    </p:spTree>
    <p:extLst>
      <p:ext uri="{BB962C8B-B14F-4D97-AF65-F5344CB8AC3E}">
        <p14:creationId xmlns:p14="http://schemas.microsoft.com/office/powerpoint/2010/main" val="15232319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8FF1A03-2E82-4A29-838D-97AD1E50C66D}"/>
              </a:ext>
            </a:extLst>
          </p:cNvPr>
          <p:cNvSpPr>
            <a:spLocks noGrp="1"/>
          </p:cNvSpPr>
          <p:nvPr>
            <p:ph type="title"/>
          </p:nvPr>
        </p:nvSpPr>
        <p:spPr/>
        <p:txBody>
          <a:bodyPr/>
          <a:lstStyle/>
          <a:p>
            <a:r>
              <a:rPr lang="es-MX" dirty="0"/>
              <a:t>Especificaciones</a:t>
            </a:r>
          </a:p>
        </p:txBody>
      </p:sp>
      <p:sp>
        <p:nvSpPr>
          <p:cNvPr id="3" name="Marcador de contenido 2">
            <a:extLst>
              <a:ext uri="{FF2B5EF4-FFF2-40B4-BE49-F238E27FC236}">
                <a16:creationId xmlns:a16="http://schemas.microsoft.com/office/drawing/2014/main" id="{6FC7158D-9584-49AF-83BD-F6538863EAF1}"/>
              </a:ext>
            </a:extLst>
          </p:cNvPr>
          <p:cNvSpPr>
            <a:spLocks noGrp="1"/>
          </p:cNvSpPr>
          <p:nvPr>
            <p:ph idx="1"/>
          </p:nvPr>
        </p:nvSpPr>
        <p:spPr/>
        <p:txBody>
          <a:bodyPr>
            <a:normAutofit/>
          </a:bodyPr>
          <a:lstStyle/>
          <a:p>
            <a:pPr marL="0" indent="0">
              <a:buNone/>
            </a:pPr>
            <a:r>
              <a:rPr lang="es-MX" sz="2000" dirty="0"/>
              <a:t>Interpretación en el ámbito interno del órgano de justicia.</a:t>
            </a:r>
          </a:p>
          <a:p>
            <a:pPr marL="0" indent="0" algn="just">
              <a:buNone/>
            </a:pPr>
            <a:r>
              <a:rPr lang="es-MX" sz="2000" dirty="0"/>
              <a:t>a) Lógica: Operación metodológica de razonamiento, generalmente mediante silogismos, regla de no contradicción, regla de similitud, etc.</a:t>
            </a:r>
          </a:p>
          <a:p>
            <a:pPr marL="0" indent="0" algn="just">
              <a:buNone/>
            </a:pPr>
            <a:r>
              <a:rPr lang="es-MX" sz="2000" dirty="0"/>
              <a:t>b) Sana crítica: Reglas de correcto entendimiento humano, que unen a la lógica con las máximas de la experiencia, la expresión sana crítica es de origen civil español del siglo XIX, también se la llama prudente apreciación o libre convicción</a:t>
            </a:r>
          </a:p>
          <a:p>
            <a:pPr marL="0" indent="0" algn="just">
              <a:buNone/>
            </a:pPr>
            <a:r>
              <a:rPr lang="es-MX" sz="2000" dirty="0"/>
              <a:t>c) Máximas de la experiencia: La enseñanza que nos ha dejado la observación de otros casos similares, es una conclusión empírica</a:t>
            </a:r>
          </a:p>
          <a:p>
            <a:pPr marL="0" indent="0" algn="just">
              <a:buNone/>
            </a:pPr>
            <a:r>
              <a:rPr lang="es-MX" sz="2000" dirty="0"/>
              <a:t>d) Apariencia del buen derecho: Presupuesto que condiciona la admisibilidad de la suspensión del acto reclamado (Contradicción de tesis 3/95 SCJN), se utiliza para determinar medidas cautelares.</a:t>
            </a:r>
          </a:p>
          <a:p>
            <a:pPr marL="0" indent="0">
              <a:buNone/>
            </a:pPr>
            <a:endParaRPr lang="es-MX" sz="2000" dirty="0"/>
          </a:p>
        </p:txBody>
      </p:sp>
    </p:spTree>
    <p:extLst>
      <p:ext uri="{BB962C8B-B14F-4D97-AF65-F5344CB8AC3E}">
        <p14:creationId xmlns:p14="http://schemas.microsoft.com/office/powerpoint/2010/main" val="35387988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75754" y="1774910"/>
            <a:ext cx="8235950" cy="2956066"/>
          </a:xfrm>
          <a:prstGeom prst="rect">
            <a:avLst/>
          </a:prstGeom>
        </p:spPr>
        <p:txBody>
          <a:bodyPr wrap="square">
            <a:spAutoFit/>
          </a:bodyPr>
          <a:lstStyle/>
          <a:p>
            <a:pPr marL="405289" marR="428625" algn="just">
              <a:lnSpc>
                <a:spcPct val="150000"/>
              </a:lnSpc>
              <a:spcAft>
                <a:spcPts val="750"/>
              </a:spcAft>
            </a:pPr>
            <a:r>
              <a:rPr lang="es-MX" dirty="0">
                <a:latin typeface="Arial" panose="020B0604020202020204" pitchFamily="34" charset="0"/>
                <a:ea typeface="MS Mincho" panose="02020609040205080304" pitchFamily="49" charset="-128"/>
                <a:cs typeface="Times New Roman" panose="02020603050405020304" pitchFamily="18" charset="0"/>
              </a:rPr>
              <a:t>“Consistente en que la irregularidad grave esté plenamente acreditada, y se obtiene con </a:t>
            </a:r>
            <a:r>
              <a:rPr lang="es-MX" b="1" dirty="0">
                <a:solidFill>
                  <a:srgbClr val="2A2559"/>
                </a:solidFill>
                <a:latin typeface="Arial" panose="020B0604020202020204" pitchFamily="34" charset="0"/>
                <a:ea typeface="MS Mincho" panose="02020609040205080304" pitchFamily="49" charset="-128"/>
                <a:cs typeface="Times New Roman" panose="02020603050405020304" pitchFamily="18" charset="0"/>
              </a:rPr>
              <a:t>la valoración conjunta de las pruebas</a:t>
            </a:r>
            <a:r>
              <a:rPr lang="es-MX" dirty="0">
                <a:latin typeface="Arial" panose="020B0604020202020204" pitchFamily="34" charset="0"/>
                <a:ea typeface="MS Mincho" panose="02020609040205080304" pitchFamily="49" charset="-128"/>
                <a:cs typeface="Times New Roman" panose="02020603050405020304" pitchFamily="18" charset="0"/>
              </a:rPr>
              <a:t>… según consten en el expediente, sobre la base de </a:t>
            </a:r>
            <a:r>
              <a:rPr lang="es-MX" b="1" dirty="0">
                <a:solidFill>
                  <a:srgbClr val="2A2559"/>
                </a:solidFill>
                <a:latin typeface="Arial" panose="020B0604020202020204" pitchFamily="34" charset="0"/>
                <a:ea typeface="MS Mincho" panose="02020609040205080304" pitchFamily="49" charset="-128"/>
                <a:cs typeface="Times New Roman" panose="02020603050405020304" pitchFamily="18" charset="0"/>
              </a:rPr>
              <a:t>las reglas de la lógica, la sana crítica y la experiencia</a:t>
            </a:r>
            <a:r>
              <a:rPr lang="es-MX" dirty="0">
                <a:latin typeface="Arial" panose="020B0604020202020204" pitchFamily="34" charset="0"/>
                <a:ea typeface="MS Mincho" panose="02020609040205080304" pitchFamily="49" charset="-128"/>
                <a:cs typeface="Times New Roman" panose="02020603050405020304" pitchFamily="18" charset="0"/>
              </a:rPr>
              <a:t>, por las que el órgano de decisión llega a la convicción de que efectivamente ocurrió la irregularidad grave, sin que medie duda alguna sobre la existencia y circunstancias de los hechos controvertidos objeto de prueba.”</a:t>
            </a:r>
            <a:endParaRPr lang="es-MX" dirty="0">
              <a:latin typeface="Calibri" panose="020F0502020204030204" pitchFamily="34" charset="0"/>
              <a:ea typeface="MS Mincho" panose="02020609040205080304" pitchFamily="49" charset="-128"/>
              <a:cs typeface="Times New Roman" panose="02020603050405020304" pitchFamily="18" charset="0"/>
            </a:endParaRPr>
          </a:p>
        </p:txBody>
      </p:sp>
      <p:sp>
        <p:nvSpPr>
          <p:cNvPr id="7" name="Rectangle 6"/>
          <p:cNvSpPr/>
          <p:nvPr/>
        </p:nvSpPr>
        <p:spPr>
          <a:xfrm>
            <a:off x="6489700" y="5073651"/>
            <a:ext cx="1907252" cy="317500"/>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900" dirty="0">
                <a:solidFill>
                  <a:schemeClr val="tx1"/>
                </a:solidFill>
                <a:latin typeface="Arial" panose="020B0604020202020204" pitchFamily="34" charset="0"/>
                <a:cs typeface="Arial" panose="020B0604020202020204" pitchFamily="34" charset="0"/>
              </a:rPr>
              <a:t>Tesis XXXII/2004 del TEPJF</a:t>
            </a:r>
          </a:p>
        </p:txBody>
      </p:sp>
      <p:sp>
        <p:nvSpPr>
          <p:cNvPr id="10" name="Text Box 28">
            <a:extLst>
              <a:ext uri="{FF2B5EF4-FFF2-40B4-BE49-F238E27FC236}">
                <a16:creationId xmlns:a16="http://schemas.microsoft.com/office/drawing/2014/main" id="{BBBA19DD-E2D3-4AFB-AD34-86A9B21025AD}"/>
              </a:ext>
            </a:extLst>
          </p:cNvPr>
          <p:cNvSpPr txBox="1">
            <a:spLocks noChangeArrowheads="1"/>
          </p:cNvSpPr>
          <p:nvPr/>
        </p:nvSpPr>
        <p:spPr bwMode="auto">
          <a:xfrm>
            <a:off x="2335230" y="1105960"/>
            <a:ext cx="4783011" cy="369332"/>
          </a:xfrm>
          <a:prstGeom prst="rect">
            <a:avLst/>
          </a:prstGeom>
          <a:noFill/>
          <a:ln w="28575" algn="ctr">
            <a:solidFill>
              <a:srgbClr val="B2ADDD"/>
            </a:solidFill>
            <a:miter lim="800000"/>
            <a:headEnd/>
            <a:tailEnd/>
          </a:ln>
        </p:spPr>
        <p:txBody>
          <a:bodyPr vert="horz" wrap="square" lIns="91440" tIns="45720" rIns="91440" bIns="45720" rtlCol="0" anchor="ctr">
            <a:spAutoFit/>
          </a:bodyPr>
          <a:lstStyle>
            <a:lvl1pPr algn="r" defTabSz="914400" rtl="0" eaLnBrk="1" latinLnBrk="0" hangingPunct="1">
              <a:lnSpc>
                <a:spcPct val="90000"/>
              </a:lnSpc>
              <a:spcBef>
                <a:spcPct val="0"/>
              </a:spcBef>
              <a:buNone/>
              <a:defRPr sz="2500" b="1" kern="1200">
                <a:solidFill>
                  <a:schemeClr val="tx1"/>
                </a:solidFill>
                <a:latin typeface="Arial" panose="020B0604020202020204" pitchFamily="34" charset="0"/>
                <a:ea typeface="ＭＳ Ｐゴシック" panose="020B0600070205080204" pitchFamily="34" charset="-128"/>
                <a:cs typeface="+mj-cs"/>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a:r>
              <a:rPr lang="es-MX" altLang="es-MX" sz="2000" b="0" dirty="0">
                <a:solidFill>
                  <a:schemeClr val="accent2">
                    <a:lumMod val="50000"/>
                  </a:schemeClr>
                </a:solidFill>
              </a:rPr>
              <a:t>La valoración conjunta de la prueba </a:t>
            </a:r>
            <a:endParaRPr lang="es-ES" altLang="es-MX" sz="2000" b="0" dirty="0">
              <a:solidFill>
                <a:schemeClr val="accent2">
                  <a:lumMod val="50000"/>
                </a:schemeClr>
              </a:solidFill>
            </a:endParaRPr>
          </a:p>
        </p:txBody>
      </p:sp>
      <p:sp>
        <p:nvSpPr>
          <p:cNvPr id="6" name="Rectángulo redondeado 3">
            <a:extLst>
              <a:ext uri="{FF2B5EF4-FFF2-40B4-BE49-F238E27FC236}">
                <a16:creationId xmlns:a16="http://schemas.microsoft.com/office/drawing/2014/main" id="{E4023929-E9DE-4554-887E-0C17927CC84F}"/>
              </a:ext>
            </a:extLst>
          </p:cNvPr>
          <p:cNvSpPr/>
          <p:nvPr/>
        </p:nvSpPr>
        <p:spPr>
          <a:xfrm>
            <a:off x="3446585" y="42205"/>
            <a:ext cx="5697424" cy="46423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dirty="0">
                <a:solidFill>
                  <a:schemeClr val="accent2">
                    <a:lumMod val="50000"/>
                  </a:schemeClr>
                </a:solidFill>
                <a:latin typeface="+mj-lt"/>
                <a:cs typeface="Arial" panose="020B0604020202020204" pitchFamily="34" charset="0"/>
              </a:rPr>
              <a:t>Valoración de la Prueba (2)</a:t>
            </a:r>
          </a:p>
        </p:txBody>
      </p:sp>
    </p:spTree>
    <p:extLst>
      <p:ext uri="{BB962C8B-B14F-4D97-AF65-F5344CB8AC3E}">
        <p14:creationId xmlns:p14="http://schemas.microsoft.com/office/powerpoint/2010/main" val="13982966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redondeado 3">
            <a:extLst>
              <a:ext uri="{FF2B5EF4-FFF2-40B4-BE49-F238E27FC236}">
                <a16:creationId xmlns:a16="http://schemas.microsoft.com/office/drawing/2014/main" id="{423804D7-B815-457C-B147-5C82E01C4200}"/>
              </a:ext>
            </a:extLst>
          </p:cNvPr>
          <p:cNvSpPr/>
          <p:nvPr/>
        </p:nvSpPr>
        <p:spPr>
          <a:xfrm>
            <a:off x="1730332" y="1153551"/>
            <a:ext cx="5641145" cy="689313"/>
          </a:xfrm>
          <a:prstGeom prst="roundRect">
            <a:avLst/>
          </a:prstGeom>
          <a:noFill/>
          <a:ln w="28575">
            <a:solidFill>
              <a:srgbClr val="B2ADD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dirty="0">
                <a:solidFill>
                  <a:schemeClr val="accent2">
                    <a:lumMod val="50000"/>
                  </a:schemeClr>
                </a:solidFill>
                <a:latin typeface="Arial" panose="020B0604020202020204" pitchFamily="34" charset="0"/>
                <a:cs typeface="Arial" panose="020B0604020202020204" pitchFamily="34" charset="0"/>
              </a:rPr>
              <a:t>La exclusión de la prueba obtenida ilícitamente </a:t>
            </a:r>
          </a:p>
        </p:txBody>
      </p:sp>
      <p:sp>
        <p:nvSpPr>
          <p:cNvPr id="5" name="Rectángulo redondeado 3">
            <a:extLst>
              <a:ext uri="{FF2B5EF4-FFF2-40B4-BE49-F238E27FC236}">
                <a16:creationId xmlns:a16="http://schemas.microsoft.com/office/drawing/2014/main" id="{D9EC9267-8C1C-4E34-A2A7-C15C2C2E2C9B}"/>
              </a:ext>
            </a:extLst>
          </p:cNvPr>
          <p:cNvSpPr/>
          <p:nvPr/>
        </p:nvSpPr>
        <p:spPr>
          <a:xfrm>
            <a:off x="3390315" y="42205"/>
            <a:ext cx="5753694" cy="46423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dirty="0">
                <a:solidFill>
                  <a:schemeClr val="accent2">
                    <a:lumMod val="50000"/>
                  </a:schemeClr>
                </a:solidFill>
                <a:latin typeface="+mj-lt"/>
                <a:cs typeface="Arial" panose="020B0604020202020204" pitchFamily="34" charset="0"/>
              </a:rPr>
              <a:t> Valoración de </a:t>
            </a:r>
            <a:r>
              <a:rPr lang="es-MX" sz="2000">
                <a:solidFill>
                  <a:schemeClr val="accent2">
                    <a:lumMod val="50000"/>
                  </a:schemeClr>
                </a:solidFill>
                <a:latin typeface="+mj-lt"/>
                <a:cs typeface="Arial" panose="020B0604020202020204" pitchFamily="34" charset="0"/>
              </a:rPr>
              <a:t>la prueba (3)</a:t>
            </a:r>
            <a:endParaRPr lang="es-MX" sz="2000" dirty="0">
              <a:solidFill>
                <a:schemeClr val="accent2">
                  <a:lumMod val="50000"/>
                </a:schemeClr>
              </a:solidFill>
              <a:latin typeface="+mj-lt"/>
              <a:cs typeface="Arial" panose="020B0604020202020204" pitchFamily="34" charset="0"/>
            </a:endParaRPr>
          </a:p>
        </p:txBody>
      </p:sp>
      <p:sp>
        <p:nvSpPr>
          <p:cNvPr id="2" name="Rectángulo 1">
            <a:extLst>
              <a:ext uri="{FF2B5EF4-FFF2-40B4-BE49-F238E27FC236}">
                <a16:creationId xmlns:a16="http://schemas.microsoft.com/office/drawing/2014/main" id="{A76AFAAC-629A-4019-8FC3-344916761DAE}"/>
              </a:ext>
            </a:extLst>
          </p:cNvPr>
          <p:cNvSpPr/>
          <p:nvPr/>
        </p:nvSpPr>
        <p:spPr>
          <a:xfrm>
            <a:off x="534572" y="2102485"/>
            <a:ext cx="8159262" cy="2918428"/>
          </a:xfrm>
          <a:prstGeom prst="rect">
            <a:avLst/>
          </a:prstGeom>
          <a:ln w="28575">
            <a:solidFill>
              <a:srgbClr val="B2ADDD"/>
            </a:solidFill>
          </a:ln>
        </p:spPr>
        <p:txBody>
          <a:bodyPr wrap="square">
            <a:spAutoFit/>
          </a:bodyPr>
          <a:lstStyle/>
          <a:p>
            <a:pPr algn="just">
              <a:lnSpc>
                <a:spcPct val="107000"/>
              </a:lnSpc>
              <a:spcAft>
                <a:spcPts val="800"/>
              </a:spcAft>
            </a:pPr>
            <a:r>
              <a:rPr lang="es-MX" sz="1400" dirty="0">
                <a:solidFill>
                  <a:schemeClr val="accent2">
                    <a:lumMod val="50000"/>
                  </a:schemeClr>
                </a:solidFill>
                <a:latin typeface="Arial" panose="020B0604020202020204" pitchFamily="34" charset="0"/>
                <a:cs typeface="Arial" panose="020B0604020202020204" pitchFamily="34" charset="0"/>
              </a:rPr>
              <a:t>“PRUEBA ILÍCITA. LÍMITES DE SU EXCLUSIÓN.</a:t>
            </a:r>
          </a:p>
          <a:p>
            <a:pPr algn="just"/>
            <a:r>
              <a:rPr lang="es-MX" dirty="0">
                <a:latin typeface="Arial" panose="020B0604020202020204" pitchFamily="34" charset="0"/>
                <a:ea typeface="Calibri" panose="020F0502020204030204" pitchFamily="34" charset="0"/>
                <a:cs typeface="Arial" panose="020B0604020202020204" pitchFamily="34" charset="0"/>
              </a:rPr>
              <a:t>La exclusión de la prueba ilícita aplica tanto a la prueba obtenida como resultado directo de una violación constitucional, como a la prueba indirectamente derivada de dicha violación; sin embargo, existen límites sobre hasta cuándo se sigue la ilicitud de las pruebas de conformidad con la cadena de eventos de la violación inicial que harían posible que no se excluyera la prueba. Dichos supuestos son, en principio, y de manera enunciativa y no limitativa, los siguientes: a) si la contaminación de la prueba se atenúa; b) si hay una fuente independiente para la prueba; y c) si la prueba hubiera sido descubierta inevitablemente. …”</a:t>
            </a:r>
            <a:endParaRPr lang="es-MX" dirty="0">
              <a:latin typeface="Arial" panose="020B0604020202020204" pitchFamily="34" charset="0"/>
              <a:cs typeface="Arial" panose="020B0604020202020204" pitchFamily="34" charset="0"/>
            </a:endParaRPr>
          </a:p>
        </p:txBody>
      </p:sp>
      <p:sp>
        <p:nvSpPr>
          <p:cNvPr id="6" name="Rectangle 12">
            <a:extLst>
              <a:ext uri="{FF2B5EF4-FFF2-40B4-BE49-F238E27FC236}">
                <a16:creationId xmlns:a16="http://schemas.microsoft.com/office/drawing/2014/main" id="{9073433C-5938-4B35-B288-6482D3EB5649}"/>
              </a:ext>
            </a:extLst>
          </p:cNvPr>
          <p:cNvSpPr/>
          <p:nvPr/>
        </p:nvSpPr>
        <p:spPr>
          <a:xfrm>
            <a:off x="4881489" y="5298483"/>
            <a:ext cx="3798276" cy="444439"/>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900" dirty="0">
              <a:latin typeface="Arial" panose="020B0604020202020204" pitchFamily="34" charset="0"/>
              <a:cs typeface="Arial" panose="020B0604020202020204" pitchFamily="34" charset="0"/>
            </a:endParaRPr>
          </a:p>
          <a:p>
            <a:pPr algn="ctr"/>
            <a:r>
              <a:rPr lang="es-MX" sz="900" dirty="0">
                <a:solidFill>
                  <a:schemeClr val="tx1"/>
                </a:solidFill>
                <a:latin typeface="Arial" panose="020B0604020202020204" pitchFamily="34" charset="0"/>
                <a:cs typeface="Arial" panose="020B0604020202020204" pitchFamily="34" charset="0"/>
              </a:rPr>
              <a:t>Tesis </a:t>
            </a:r>
            <a:r>
              <a:rPr lang="es-MX" sz="900" dirty="0">
                <a:latin typeface="Arial" panose="020B0604020202020204" pitchFamily="34" charset="0"/>
                <a:cs typeface="Arial" panose="020B0604020202020204" pitchFamily="34" charset="0"/>
              </a:rPr>
              <a:t>1a. CCCXXVI/2015 (10a.) de la Primera Sala de la SCJN</a:t>
            </a:r>
            <a:r>
              <a:rPr lang="es-MX" sz="900" dirty="0">
                <a:solidFill>
                  <a:schemeClr val="tx1"/>
                </a:solidFill>
                <a:latin typeface="Arial" panose="020B0604020202020204" pitchFamily="34" charset="0"/>
                <a:cs typeface="Arial" panose="020B0604020202020204" pitchFamily="34" charset="0"/>
              </a:rPr>
              <a:t> </a:t>
            </a:r>
          </a:p>
          <a:p>
            <a:pPr algn="ctr"/>
            <a:endParaRPr lang="es-MX" sz="9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787004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691F256-BFC8-D0E1-9429-8B41FC6B4CB9}"/>
              </a:ext>
            </a:extLst>
          </p:cNvPr>
          <p:cNvSpPr>
            <a:spLocks noGrp="1"/>
          </p:cNvSpPr>
          <p:nvPr>
            <p:ph type="title"/>
          </p:nvPr>
        </p:nvSpPr>
        <p:spPr/>
        <p:txBody>
          <a:bodyPr/>
          <a:lstStyle/>
          <a:p>
            <a:r>
              <a:rPr lang="es-MX" dirty="0"/>
              <a:t>Jurisprudencia 10/2012 del TEPJF</a:t>
            </a:r>
          </a:p>
        </p:txBody>
      </p:sp>
      <p:sp>
        <p:nvSpPr>
          <p:cNvPr id="3" name="Marcador de contenido 2">
            <a:extLst>
              <a:ext uri="{FF2B5EF4-FFF2-40B4-BE49-F238E27FC236}">
                <a16:creationId xmlns:a16="http://schemas.microsoft.com/office/drawing/2014/main" id="{5ED3AB61-1A76-5CFD-7EED-E1E4A1ACFD4D}"/>
              </a:ext>
            </a:extLst>
          </p:cNvPr>
          <p:cNvSpPr>
            <a:spLocks noGrp="1"/>
          </p:cNvSpPr>
          <p:nvPr>
            <p:ph idx="1"/>
          </p:nvPr>
        </p:nvSpPr>
        <p:spPr/>
        <p:txBody>
          <a:bodyPr>
            <a:normAutofit lnSpcReduction="10000"/>
          </a:bodyPr>
          <a:lstStyle/>
          <a:p>
            <a:pPr marL="0" indent="0" algn="just">
              <a:buNone/>
            </a:pPr>
            <a:r>
              <a:rPr lang="es-MX" dirty="0"/>
              <a:t>GRABACIONES DE CONVERSACIONES PRIVADAS CARECEN DE VALOR PROBATORIO EN MATERIA ELECTORAL.</a:t>
            </a:r>
          </a:p>
          <a:p>
            <a:pPr marL="0" indent="0" algn="just">
              <a:buNone/>
            </a:pPr>
            <a:r>
              <a:rPr lang="es-MX" dirty="0"/>
              <a:t>Prueba ilícita: La obtenida con violación de una norma jurídica expresa. La obtenida con afectación de los derechos esenciales de las personas.</a:t>
            </a:r>
          </a:p>
          <a:p>
            <a:pPr marL="0" indent="0" algn="just">
              <a:buNone/>
            </a:pPr>
            <a:r>
              <a:rPr lang="es-MX" dirty="0"/>
              <a:t>SUP-JRC-244/2010 y ACUMULADO.</a:t>
            </a:r>
          </a:p>
          <a:p>
            <a:pPr marL="0" indent="0" algn="just">
              <a:buNone/>
            </a:pPr>
            <a:r>
              <a:rPr lang="es-MX" dirty="0"/>
              <a:t>SUP-JDC-299/2021, análisis en caso de violencia política contra las mujeres en razón de género.</a:t>
            </a:r>
          </a:p>
        </p:txBody>
      </p:sp>
    </p:spTree>
    <p:extLst>
      <p:ext uri="{BB962C8B-B14F-4D97-AF65-F5344CB8AC3E}">
        <p14:creationId xmlns:p14="http://schemas.microsoft.com/office/powerpoint/2010/main" val="42328470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28E631-B1C9-5DF1-0FCF-EF30C55D8DA0}"/>
              </a:ext>
            </a:extLst>
          </p:cNvPr>
          <p:cNvSpPr>
            <a:spLocks noGrp="1"/>
          </p:cNvSpPr>
          <p:nvPr>
            <p:ph type="title"/>
          </p:nvPr>
        </p:nvSpPr>
        <p:spPr/>
        <p:txBody>
          <a:bodyPr/>
          <a:lstStyle/>
          <a:p>
            <a:r>
              <a:rPr lang="es-MX" dirty="0"/>
              <a:t>Criterios del TEPJF y de la SCJN</a:t>
            </a:r>
          </a:p>
        </p:txBody>
      </p:sp>
      <p:sp>
        <p:nvSpPr>
          <p:cNvPr id="3" name="Marcador de contenido 2">
            <a:extLst>
              <a:ext uri="{FF2B5EF4-FFF2-40B4-BE49-F238E27FC236}">
                <a16:creationId xmlns:a16="http://schemas.microsoft.com/office/drawing/2014/main" id="{691649A0-B962-8BC8-207F-A9A11AAB6B13}"/>
              </a:ext>
            </a:extLst>
          </p:cNvPr>
          <p:cNvSpPr>
            <a:spLocks noGrp="1"/>
          </p:cNvSpPr>
          <p:nvPr>
            <p:ph idx="1"/>
          </p:nvPr>
        </p:nvSpPr>
        <p:spPr/>
        <p:txBody>
          <a:bodyPr>
            <a:normAutofit fontScale="92500" lnSpcReduction="10000"/>
          </a:bodyPr>
          <a:lstStyle/>
          <a:p>
            <a:pPr marL="0" indent="0" algn="just">
              <a:buNone/>
            </a:pPr>
            <a:r>
              <a:rPr lang="es-MX" dirty="0"/>
              <a:t>PRUEBA ILÍCITA. LAS PRUEBAS OBTENIDAS DIRECTA O INDIRECTAMENTE VIOLANDO DERECHOS FUNDAMENTALES NO SURTEN EFECTO ALGUNO.</a:t>
            </a:r>
          </a:p>
          <a:p>
            <a:pPr marL="0" indent="0" algn="just">
              <a:buNone/>
            </a:pPr>
            <a:r>
              <a:rPr lang="es-MX" dirty="0"/>
              <a:t>INTERVENCIÓN DE COMUNICACIONES PRIVADAS SIN AUTORIZACIÓN JUDICIAL. LAS GRABACIONES DERIVADAS DE ESA NATURALEZA CONSTITUYEN PRUEBAS ILÍCITAS QUE POR MANDATO EXPRESO DEL ARTÍCULO 16 CONSTITUCIONAL CARECEN DE VALOR PROBATORIO (T.A. XXXIII/2008)</a:t>
            </a:r>
          </a:p>
        </p:txBody>
      </p:sp>
    </p:spTree>
    <p:extLst>
      <p:ext uri="{BB962C8B-B14F-4D97-AF65-F5344CB8AC3E}">
        <p14:creationId xmlns:p14="http://schemas.microsoft.com/office/powerpoint/2010/main" val="33913507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5EB345F-7CBD-43A9-9F2B-52A38E2A5B75}"/>
              </a:ext>
            </a:extLst>
          </p:cNvPr>
          <p:cNvSpPr>
            <a:spLocks noGrp="1"/>
          </p:cNvSpPr>
          <p:nvPr>
            <p:ph type="title"/>
          </p:nvPr>
        </p:nvSpPr>
        <p:spPr/>
        <p:txBody>
          <a:bodyPr/>
          <a:lstStyle/>
          <a:p>
            <a:r>
              <a:rPr lang="es-MX" dirty="0"/>
              <a:t>Objetivo general</a:t>
            </a:r>
          </a:p>
        </p:txBody>
      </p:sp>
      <p:sp>
        <p:nvSpPr>
          <p:cNvPr id="3" name="Marcador de contenido 2">
            <a:extLst>
              <a:ext uri="{FF2B5EF4-FFF2-40B4-BE49-F238E27FC236}">
                <a16:creationId xmlns:a16="http://schemas.microsoft.com/office/drawing/2014/main" id="{FFA4A471-D749-4F82-BB37-76E586FE7FB3}"/>
              </a:ext>
            </a:extLst>
          </p:cNvPr>
          <p:cNvSpPr>
            <a:spLocks noGrp="1"/>
          </p:cNvSpPr>
          <p:nvPr>
            <p:ph idx="1"/>
          </p:nvPr>
        </p:nvSpPr>
        <p:spPr/>
        <p:txBody>
          <a:bodyPr>
            <a:normAutofit/>
          </a:bodyPr>
          <a:lstStyle/>
          <a:p>
            <a:pPr marL="0" indent="0" algn="just">
              <a:buNone/>
            </a:pPr>
            <a:r>
              <a:rPr lang="es-MX" sz="2000" dirty="0"/>
              <a:t>Al concluir el estudio de este tema, las personas participantes:</a:t>
            </a:r>
          </a:p>
          <a:p>
            <a:pPr marL="0" indent="0" algn="just">
              <a:buNone/>
            </a:pPr>
            <a:r>
              <a:rPr lang="es-MX" sz="2000" dirty="0"/>
              <a:t>Tendrán una visión general del sistema probatorio en materia electoral, identificando los medios de prueba que son admisibles en el ámbito impugnativo correspondiente; las reglas que imperan respecto del ofrecimiento, admisión, desahogo y valoración de los medios probatorios y la trascendencia que tiene la prueba para que las personas justiciables logren sus objetivos procesales, así como para que los órganos de justicia electoral formen y consoliden su convicción institucional respecto de los casos que han sido elevados a su conocimiento y resolución. Igualmente, se resaltará el hecho de la coincidencia del régimen </a:t>
            </a:r>
            <a:r>
              <a:rPr lang="es-MX" sz="2000" dirty="0" err="1"/>
              <a:t>cormativo</a:t>
            </a:r>
            <a:r>
              <a:rPr lang="es-MX" sz="2000" dirty="0"/>
              <a:t> correspondiente entre la legislación general y la del Estado de Zacatecas.</a:t>
            </a:r>
          </a:p>
          <a:p>
            <a:pPr marL="0" indent="0" algn="r">
              <a:buNone/>
            </a:pPr>
            <a:endParaRPr lang="es-MX" sz="2000" dirty="0"/>
          </a:p>
        </p:txBody>
      </p:sp>
    </p:spTree>
    <p:extLst>
      <p:ext uri="{BB962C8B-B14F-4D97-AF65-F5344CB8AC3E}">
        <p14:creationId xmlns:p14="http://schemas.microsoft.com/office/powerpoint/2010/main" val="21509507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7C95E60-2C00-7669-96AD-2BA1F9B750A0}"/>
              </a:ext>
            </a:extLst>
          </p:cNvPr>
          <p:cNvSpPr>
            <a:spLocks noGrp="1"/>
          </p:cNvSpPr>
          <p:nvPr>
            <p:ph type="title"/>
          </p:nvPr>
        </p:nvSpPr>
        <p:spPr/>
        <p:txBody>
          <a:bodyPr/>
          <a:lstStyle/>
          <a:p>
            <a:r>
              <a:rPr lang="es-MX" dirty="0"/>
              <a:t>Criterio del Dr. Luis Antonio Vado Grajales</a:t>
            </a:r>
          </a:p>
        </p:txBody>
      </p:sp>
      <p:sp>
        <p:nvSpPr>
          <p:cNvPr id="3" name="Marcador de contenido 2">
            <a:extLst>
              <a:ext uri="{FF2B5EF4-FFF2-40B4-BE49-F238E27FC236}">
                <a16:creationId xmlns:a16="http://schemas.microsoft.com/office/drawing/2014/main" id="{8E5D4314-B437-6C8C-C325-57138CB1AA9E}"/>
              </a:ext>
            </a:extLst>
          </p:cNvPr>
          <p:cNvSpPr>
            <a:spLocks noGrp="1"/>
          </p:cNvSpPr>
          <p:nvPr>
            <p:ph idx="1"/>
          </p:nvPr>
        </p:nvSpPr>
        <p:spPr/>
        <p:txBody>
          <a:bodyPr/>
          <a:lstStyle/>
          <a:p>
            <a:pPr marL="0" indent="0" algn="just">
              <a:buNone/>
            </a:pPr>
            <a:r>
              <a:rPr lang="es-MX" dirty="0"/>
              <a:t>En consecuencia, el juzgador electoral, debe analizar cuidadosamente el caso de pruebas ilícitas, por “…deber de argumentación, consistente en que, al estimar la ilicitud de la prueba, realice un estudio que le permita apreciar si opera alguna de las excepciones…”, coincidente con la tesis de la SCJN CCCXXVI/2015.</a:t>
            </a:r>
          </a:p>
        </p:txBody>
      </p:sp>
    </p:spTree>
    <p:extLst>
      <p:ext uri="{BB962C8B-B14F-4D97-AF65-F5344CB8AC3E}">
        <p14:creationId xmlns:p14="http://schemas.microsoft.com/office/powerpoint/2010/main" val="12033102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61837FE-2EC8-4D57-AC70-7396A6633500}"/>
              </a:ext>
            </a:extLst>
          </p:cNvPr>
          <p:cNvSpPr>
            <a:spLocks noGrp="1"/>
          </p:cNvSpPr>
          <p:nvPr>
            <p:ph type="title"/>
          </p:nvPr>
        </p:nvSpPr>
        <p:spPr/>
        <p:txBody>
          <a:bodyPr/>
          <a:lstStyle/>
          <a:p>
            <a:r>
              <a:rPr lang="es-MX" dirty="0"/>
              <a:t>Consideraciones diversas en torno a la teoría general de la prueba judicial</a:t>
            </a:r>
          </a:p>
        </p:txBody>
      </p:sp>
      <p:sp>
        <p:nvSpPr>
          <p:cNvPr id="3" name="Marcador de contenido 2">
            <a:extLst>
              <a:ext uri="{FF2B5EF4-FFF2-40B4-BE49-F238E27FC236}">
                <a16:creationId xmlns:a16="http://schemas.microsoft.com/office/drawing/2014/main" id="{F85869A8-30FB-488F-854A-8DEC99F93EAC}"/>
              </a:ext>
            </a:extLst>
          </p:cNvPr>
          <p:cNvSpPr>
            <a:spLocks noGrp="1"/>
          </p:cNvSpPr>
          <p:nvPr>
            <p:ph idx="1"/>
          </p:nvPr>
        </p:nvSpPr>
        <p:spPr/>
        <p:txBody>
          <a:bodyPr>
            <a:normAutofit lnSpcReduction="10000"/>
          </a:bodyPr>
          <a:lstStyle/>
          <a:p>
            <a:pPr marL="0" indent="0" algn="just">
              <a:buNone/>
            </a:pPr>
            <a:r>
              <a:rPr lang="es-MX" sz="2000" dirty="0"/>
              <a:t>La prueba judicial: Es todo motivo o razón aportado al proceso por los medios y procedimientos aceptados en la ley para llevarle al juez el convencimiento de la certeza sobre los hechos discutidos en el proceso. (consiste en aportar)</a:t>
            </a:r>
          </a:p>
          <a:p>
            <a:pPr marL="0" indent="0" algn="just">
              <a:buNone/>
            </a:pPr>
            <a:r>
              <a:rPr lang="es-MX" sz="2000" dirty="0"/>
              <a:t>El objeto de la prueba: Es la afirmación de las partes, a manera de enunciados hipotéticos sobre los hechos ocurridos. Es su apreciación, equivocada o acertada de lo que ocurrió. (consiste en el fin que se persigue al aportar)</a:t>
            </a:r>
          </a:p>
          <a:p>
            <a:pPr marL="0" indent="0" algn="just">
              <a:buNone/>
            </a:pPr>
            <a:r>
              <a:rPr lang="es-MX" sz="2000" dirty="0"/>
              <a:t>Fuentes de la prueba: Los hechos percibidos por el juez y que le sirven para deducir el hecho que se quiere probar (consiste en las circunstancias en donde se originó la prueba)</a:t>
            </a:r>
          </a:p>
          <a:p>
            <a:pPr marL="0" indent="0" algn="just">
              <a:buNone/>
            </a:pPr>
            <a:r>
              <a:rPr lang="es-MX" sz="2000" dirty="0"/>
              <a:t>Medios de prueba: Formas autorizadas por la ley para poder probar un hecho controversial (consiste en los elementos en que se contiene la prueba)</a:t>
            </a:r>
          </a:p>
        </p:txBody>
      </p:sp>
    </p:spTree>
    <p:extLst>
      <p:ext uri="{BB962C8B-B14F-4D97-AF65-F5344CB8AC3E}">
        <p14:creationId xmlns:p14="http://schemas.microsoft.com/office/powerpoint/2010/main" val="32955391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contenido 5">
            <a:extLst>
              <a:ext uri="{FF2B5EF4-FFF2-40B4-BE49-F238E27FC236}">
                <a16:creationId xmlns:a16="http://schemas.microsoft.com/office/drawing/2014/main" id="{76B30937-D1C2-4C48-93D7-F05666DAFBA9}"/>
              </a:ext>
            </a:extLst>
          </p:cNvPr>
          <p:cNvSpPr>
            <a:spLocks noGrp="1"/>
          </p:cNvSpPr>
          <p:nvPr>
            <p:ph idx="1"/>
          </p:nvPr>
        </p:nvSpPr>
        <p:spPr/>
        <p:txBody>
          <a:bodyPr>
            <a:normAutofit/>
          </a:bodyPr>
          <a:lstStyle/>
          <a:p>
            <a:pPr marL="0" indent="0" algn="just">
              <a:buNone/>
            </a:pPr>
            <a:r>
              <a:rPr lang="es-MX" sz="2000" dirty="0"/>
              <a:t>Los medios de prueba pueden ser: a) libres, la ley no los menciona exhaustivamente, sino que puede tratarse de cualquier medio idóneo para crear convicción en el operador de justicia o, b) restringidos, cuando la ley señala concretamente cuáles son los que se pueden utilizar (caso del sistema jurídico mexicano y concretamente en materia procesal electoral).</a:t>
            </a:r>
          </a:p>
          <a:p>
            <a:pPr marL="0" indent="0" algn="just">
              <a:buNone/>
            </a:pPr>
            <a:r>
              <a:rPr lang="es-MX" sz="2000" dirty="0"/>
              <a:t>La palabra prueba, deriva del latín </a:t>
            </a:r>
            <a:r>
              <a:rPr lang="es-MX" sz="2000" i="1" dirty="0" err="1"/>
              <a:t>probus</a:t>
            </a:r>
            <a:r>
              <a:rPr lang="es-MX" sz="2000" i="1" dirty="0"/>
              <a:t>, </a:t>
            </a:r>
            <a:r>
              <a:rPr lang="es-MX" sz="2000" dirty="0"/>
              <a:t>bueno, honesto, confiable.</a:t>
            </a:r>
          </a:p>
          <a:p>
            <a:pPr marL="0" indent="0" algn="just">
              <a:buNone/>
            </a:pPr>
            <a:r>
              <a:rPr lang="es-MX" sz="2000" dirty="0"/>
              <a:t>Dicho vocablo tiene, entre otras dos acepciones: a) la vulgar, comprobación de los hechos y b) la judicial, la comprobación de la o las afirmaciones, que han hecho las partes  respecto de los hechos.</a:t>
            </a:r>
          </a:p>
          <a:p>
            <a:pPr marL="0" indent="0" algn="just">
              <a:buNone/>
            </a:pPr>
            <a:r>
              <a:rPr lang="es-MX" sz="2000" dirty="0"/>
              <a:t>(Carnelutti y Rocco)</a:t>
            </a:r>
          </a:p>
          <a:p>
            <a:pPr marL="0" indent="0" algn="just">
              <a:buNone/>
            </a:pPr>
            <a:endParaRPr lang="es-MX" sz="2000" dirty="0"/>
          </a:p>
        </p:txBody>
      </p:sp>
      <p:sp>
        <p:nvSpPr>
          <p:cNvPr id="8" name="Título 7">
            <a:extLst>
              <a:ext uri="{FF2B5EF4-FFF2-40B4-BE49-F238E27FC236}">
                <a16:creationId xmlns:a16="http://schemas.microsoft.com/office/drawing/2014/main" id="{725CDD78-128B-4431-9224-410FD9F7D424}"/>
              </a:ext>
            </a:extLst>
          </p:cNvPr>
          <p:cNvSpPr>
            <a:spLocks noGrp="1"/>
          </p:cNvSpPr>
          <p:nvPr>
            <p:ph type="title"/>
          </p:nvPr>
        </p:nvSpPr>
        <p:spPr/>
        <p:txBody>
          <a:bodyPr/>
          <a:lstStyle/>
          <a:p>
            <a:r>
              <a:rPr lang="es-MX" dirty="0"/>
              <a:t>Otras consideraciones</a:t>
            </a:r>
          </a:p>
        </p:txBody>
      </p:sp>
    </p:spTree>
    <p:extLst>
      <p:ext uri="{BB962C8B-B14F-4D97-AF65-F5344CB8AC3E}">
        <p14:creationId xmlns:p14="http://schemas.microsoft.com/office/powerpoint/2010/main" val="26995073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28515AC-6981-A0C5-6912-BEA1AE1D6926}"/>
              </a:ext>
            </a:extLst>
          </p:cNvPr>
          <p:cNvSpPr>
            <a:spLocks noGrp="1"/>
          </p:cNvSpPr>
          <p:nvPr>
            <p:ph type="title"/>
          </p:nvPr>
        </p:nvSpPr>
        <p:spPr/>
        <p:txBody>
          <a:bodyPr/>
          <a:lstStyle/>
          <a:p>
            <a:r>
              <a:rPr lang="es-MX" dirty="0"/>
              <a:t>Clasificación de las pruebas</a:t>
            </a:r>
          </a:p>
        </p:txBody>
      </p:sp>
      <p:sp>
        <p:nvSpPr>
          <p:cNvPr id="3" name="Marcador de contenido 2">
            <a:extLst>
              <a:ext uri="{FF2B5EF4-FFF2-40B4-BE49-F238E27FC236}">
                <a16:creationId xmlns:a16="http://schemas.microsoft.com/office/drawing/2014/main" id="{6125D4ED-FCE1-212C-5E34-1E6016DDCCC5}"/>
              </a:ext>
            </a:extLst>
          </p:cNvPr>
          <p:cNvSpPr>
            <a:spLocks noGrp="1"/>
          </p:cNvSpPr>
          <p:nvPr>
            <p:ph idx="1"/>
          </p:nvPr>
        </p:nvSpPr>
        <p:spPr/>
        <p:txBody>
          <a:bodyPr/>
          <a:lstStyle/>
          <a:p>
            <a:pPr marL="0" indent="0" algn="just">
              <a:buNone/>
            </a:pPr>
            <a:r>
              <a:rPr lang="es-MX" dirty="0"/>
              <a:t>Prueba directa o inmediata: La que, al ser constatada con los argumentos de las partes, permiten probar la veracidad o no de sus alegaciones, por ejemplo, la inspección ocular.</a:t>
            </a:r>
          </a:p>
          <a:p>
            <a:pPr marL="0" indent="0" algn="just">
              <a:buNone/>
            </a:pPr>
            <a:r>
              <a:rPr lang="es-MX" dirty="0"/>
              <a:t>Prueba indirecta o indiciaria: La que solamente proporciona indicios o posibilidades sobre los hechos controvertidos, por ejemplo, la prueba </a:t>
            </a:r>
            <a:r>
              <a:rPr lang="es-MX" dirty="0" err="1"/>
              <a:t>presuncional</a:t>
            </a:r>
            <a:r>
              <a:rPr lang="es-MX" dirty="0"/>
              <a:t>.</a:t>
            </a:r>
          </a:p>
        </p:txBody>
      </p:sp>
    </p:spTree>
    <p:extLst>
      <p:ext uri="{BB962C8B-B14F-4D97-AF65-F5344CB8AC3E}">
        <p14:creationId xmlns:p14="http://schemas.microsoft.com/office/powerpoint/2010/main" val="10928572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02DD0FC-B0EB-4AFF-9C3B-3DE9A02AFF8E}"/>
              </a:ext>
            </a:extLst>
          </p:cNvPr>
          <p:cNvSpPr>
            <a:spLocks noGrp="1"/>
          </p:cNvSpPr>
          <p:nvPr>
            <p:ph type="title"/>
          </p:nvPr>
        </p:nvSpPr>
        <p:spPr/>
        <p:txBody>
          <a:bodyPr/>
          <a:lstStyle/>
          <a:p>
            <a:r>
              <a:rPr lang="es-MX" dirty="0"/>
              <a:t>El sistema probatorio en materia electoral. Definición y contenido</a:t>
            </a:r>
          </a:p>
        </p:txBody>
      </p:sp>
      <p:sp>
        <p:nvSpPr>
          <p:cNvPr id="3" name="Marcador de contenido 2">
            <a:extLst>
              <a:ext uri="{FF2B5EF4-FFF2-40B4-BE49-F238E27FC236}">
                <a16:creationId xmlns:a16="http://schemas.microsoft.com/office/drawing/2014/main" id="{94284425-1879-489F-B657-434551FBA436}"/>
              </a:ext>
            </a:extLst>
          </p:cNvPr>
          <p:cNvSpPr>
            <a:spLocks noGrp="1"/>
          </p:cNvSpPr>
          <p:nvPr>
            <p:ph idx="1"/>
          </p:nvPr>
        </p:nvSpPr>
        <p:spPr/>
        <p:txBody>
          <a:bodyPr>
            <a:normAutofit/>
          </a:bodyPr>
          <a:lstStyle/>
          <a:p>
            <a:pPr marL="0" indent="0" algn="just">
              <a:buNone/>
            </a:pPr>
            <a:r>
              <a:rPr lang="es-MX" sz="2000" dirty="0"/>
              <a:t>Sistema Probatorio en materia electoral: Conjunto de principios, reglas, medios de prueba y mecanismos de valoración y aplicación de las pruebas en controversias propias de esa materia.</a:t>
            </a:r>
          </a:p>
          <a:p>
            <a:pPr marL="0" indent="0">
              <a:buNone/>
            </a:pPr>
            <a:r>
              <a:rPr lang="es-MX" sz="2000" dirty="0"/>
              <a:t>Está integrado por principios y reglas.</a:t>
            </a:r>
          </a:p>
          <a:p>
            <a:pPr marL="0" indent="0" algn="just">
              <a:buNone/>
            </a:pPr>
            <a:r>
              <a:rPr lang="es-MX" sz="2000" dirty="0"/>
              <a:t>Principio Jurídico: Una pauta que ha de observarse, porque es una exigencia de justicia, equidad o de otro aspecto de la moral, ejemplo “Nadie puede beneficiarse de sus propios actos ilícitos” (Dworkin)</a:t>
            </a:r>
          </a:p>
          <a:p>
            <a:pPr marL="0" indent="0" algn="just">
              <a:buNone/>
            </a:pPr>
            <a:r>
              <a:rPr lang="es-MX" sz="2000" dirty="0"/>
              <a:t>Supone ciertos valores, propósitos o fines generales y deseables (Hart)</a:t>
            </a:r>
          </a:p>
          <a:p>
            <a:pPr marL="0" indent="0" algn="just">
              <a:buNone/>
            </a:pPr>
            <a:r>
              <a:rPr lang="es-MX" sz="2000" dirty="0"/>
              <a:t>Regla jurídica: Ordenación concreta contenida en la norma, su aplicabilidad está subordinada a los principios (Manuel Atienza y Juan Ruiz Manero), ejemplo, la aplicación de las pruebas supervenientes.</a:t>
            </a:r>
          </a:p>
          <a:p>
            <a:pPr marL="0" indent="0" algn="just">
              <a:buNone/>
            </a:pPr>
            <a:endParaRPr lang="es-MX" sz="2000" dirty="0"/>
          </a:p>
        </p:txBody>
      </p:sp>
    </p:spTree>
    <p:extLst>
      <p:ext uri="{BB962C8B-B14F-4D97-AF65-F5344CB8AC3E}">
        <p14:creationId xmlns:p14="http://schemas.microsoft.com/office/powerpoint/2010/main" val="36745540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153D308-C53F-4AAF-AA79-D19F1FB93281}"/>
              </a:ext>
            </a:extLst>
          </p:cNvPr>
          <p:cNvSpPr>
            <a:spLocks noGrp="1"/>
          </p:cNvSpPr>
          <p:nvPr>
            <p:ph type="title"/>
          </p:nvPr>
        </p:nvSpPr>
        <p:spPr/>
        <p:txBody>
          <a:bodyPr/>
          <a:lstStyle/>
          <a:p>
            <a:r>
              <a:rPr lang="es-MX" dirty="0"/>
              <a:t>Los principios pueden estar expresados en las normas</a:t>
            </a:r>
          </a:p>
        </p:txBody>
      </p:sp>
      <p:sp>
        <p:nvSpPr>
          <p:cNvPr id="3" name="Marcador de contenido 2">
            <a:extLst>
              <a:ext uri="{FF2B5EF4-FFF2-40B4-BE49-F238E27FC236}">
                <a16:creationId xmlns:a16="http://schemas.microsoft.com/office/drawing/2014/main" id="{550BB83D-0586-488C-9E3D-CD9B61900783}"/>
              </a:ext>
            </a:extLst>
          </p:cNvPr>
          <p:cNvSpPr>
            <a:spLocks noGrp="1"/>
          </p:cNvSpPr>
          <p:nvPr>
            <p:ph idx="1"/>
          </p:nvPr>
        </p:nvSpPr>
        <p:spPr/>
        <p:txBody>
          <a:bodyPr>
            <a:normAutofit lnSpcReduction="10000"/>
          </a:bodyPr>
          <a:lstStyle/>
          <a:p>
            <a:pPr marL="0" indent="0">
              <a:buNone/>
            </a:pPr>
            <a:r>
              <a:rPr lang="es-MX" dirty="0"/>
              <a:t>Principio: </a:t>
            </a:r>
          </a:p>
          <a:p>
            <a:pPr marL="0" indent="0" algn="just">
              <a:buNone/>
            </a:pPr>
            <a:r>
              <a:rPr lang="es-MX" dirty="0"/>
              <a:t>Nadie puede aprovecharse de sus propios actos ilícitos</a:t>
            </a:r>
          </a:p>
          <a:p>
            <a:pPr marL="0" indent="0" algn="just">
              <a:buNone/>
            </a:pPr>
            <a:r>
              <a:rPr lang="es-MX" dirty="0"/>
              <a:t>Norma:</a:t>
            </a:r>
          </a:p>
          <a:p>
            <a:pPr marL="0" indent="0" algn="just">
              <a:buNone/>
            </a:pPr>
            <a:r>
              <a:rPr lang="es-MX" dirty="0"/>
              <a:t>Los partidos políticos o candidatos no podrán invocar en su favor, en medio de impugnación alguno, causales de nulidad, hechos o circunstancias que ellos mismos hayan provocado</a:t>
            </a:r>
          </a:p>
          <a:p>
            <a:pPr marL="0" indent="0" algn="just">
              <a:buNone/>
            </a:pPr>
            <a:r>
              <a:rPr lang="es-MX" dirty="0"/>
              <a:t>(LGSMIME, art. 74.1)</a:t>
            </a:r>
          </a:p>
          <a:p>
            <a:pPr marL="0" indent="0" algn="just">
              <a:buNone/>
            </a:pPr>
            <a:endParaRPr lang="es-MX" dirty="0"/>
          </a:p>
          <a:p>
            <a:pPr marL="0" indent="0">
              <a:buNone/>
            </a:pPr>
            <a:endParaRPr lang="es-MX" dirty="0"/>
          </a:p>
          <a:p>
            <a:pPr marL="0" indent="0">
              <a:buNone/>
            </a:pPr>
            <a:endParaRPr lang="es-MX" dirty="0"/>
          </a:p>
        </p:txBody>
      </p:sp>
    </p:spTree>
    <p:extLst>
      <p:ext uri="{BB962C8B-B14F-4D97-AF65-F5344CB8AC3E}">
        <p14:creationId xmlns:p14="http://schemas.microsoft.com/office/powerpoint/2010/main" val="31088213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C3FA07C-B18C-493C-BC24-50BF921264CB}"/>
              </a:ext>
            </a:extLst>
          </p:cNvPr>
          <p:cNvSpPr>
            <a:spLocks noGrp="1"/>
          </p:cNvSpPr>
          <p:nvPr>
            <p:ph type="title"/>
          </p:nvPr>
        </p:nvSpPr>
        <p:spPr/>
        <p:txBody>
          <a:bodyPr/>
          <a:lstStyle/>
          <a:p>
            <a:r>
              <a:rPr lang="es-MX" dirty="0"/>
              <a:t>Ley General del Sistema de Medios de Impugnación en Materia Electoral (LGSMIME)</a:t>
            </a:r>
          </a:p>
        </p:txBody>
      </p:sp>
      <p:sp>
        <p:nvSpPr>
          <p:cNvPr id="3" name="Marcador de contenido 2">
            <a:extLst>
              <a:ext uri="{FF2B5EF4-FFF2-40B4-BE49-F238E27FC236}">
                <a16:creationId xmlns:a16="http://schemas.microsoft.com/office/drawing/2014/main" id="{504F7FD2-0217-4826-93B8-E5100E66A07C}"/>
              </a:ext>
            </a:extLst>
          </p:cNvPr>
          <p:cNvSpPr>
            <a:spLocks noGrp="1"/>
          </p:cNvSpPr>
          <p:nvPr>
            <p:ph idx="1"/>
          </p:nvPr>
        </p:nvSpPr>
        <p:spPr/>
        <p:txBody>
          <a:bodyPr>
            <a:normAutofit/>
          </a:bodyPr>
          <a:lstStyle/>
          <a:p>
            <a:pPr marL="0" indent="0" algn="just">
              <a:buNone/>
            </a:pPr>
            <a:r>
              <a:rPr lang="es-MX" sz="2000" dirty="0"/>
              <a:t>Fue publicada en el DOF el 22/11/1996, consta de 110 artículos de fondo y varios transitorios.</a:t>
            </a:r>
          </a:p>
          <a:p>
            <a:pPr marL="0" indent="0" algn="just">
              <a:buNone/>
            </a:pPr>
            <a:r>
              <a:rPr lang="es-MX" sz="2000" dirty="0"/>
              <a:t>Artículos 1 a 5 disposiciones generales</a:t>
            </a:r>
          </a:p>
          <a:p>
            <a:pPr marL="0" indent="0" algn="just">
              <a:buNone/>
            </a:pPr>
            <a:r>
              <a:rPr lang="es-MX" sz="2000" dirty="0"/>
              <a:t>Artículos 6 a 33 Reglas comunes</a:t>
            </a:r>
          </a:p>
          <a:p>
            <a:pPr marL="0" indent="0" algn="just">
              <a:buNone/>
            </a:pPr>
            <a:r>
              <a:rPr lang="es-MX" sz="2000" dirty="0"/>
              <a:t>Artículo 34 Relación de los medios de impugnación</a:t>
            </a:r>
          </a:p>
          <a:p>
            <a:pPr marL="0" indent="0" algn="just">
              <a:buNone/>
            </a:pPr>
            <a:r>
              <a:rPr lang="es-MX" sz="2000" dirty="0"/>
              <a:t>Artículos 35 a 110 regulación específica de cada medio de impugnación.</a:t>
            </a:r>
          </a:p>
          <a:p>
            <a:pPr marL="0" indent="0" algn="just">
              <a:buNone/>
            </a:pPr>
            <a:r>
              <a:rPr lang="es-MX" sz="2000" dirty="0"/>
              <a:t>Nota: El tema de la prueba se regula específicamente en los artículos 14, 15 y 16, pero debe tomarse en cuenta que en otros artículos hay también referencia a la prueba en materia electoral.</a:t>
            </a:r>
          </a:p>
        </p:txBody>
      </p:sp>
    </p:spTree>
    <p:extLst>
      <p:ext uri="{BB962C8B-B14F-4D97-AF65-F5344CB8AC3E}">
        <p14:creationId xmlns:p14="http://schemas.microsoft.com/office/powerpoint/2010/main" val="34720695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C9A9B21-F495-4CE9-B165-5393BED98FEC}"/>
              </a:ext>
            </a:extLst>
          </p:cNvPr>
          <p:cNvSpPr>
            <a:spLocks noGrp="1"/>
          </p:cNvSpPr>
          <p:nvPr>
            <p:ph type="title"/>
          </p:nvPr>
        </p:nvSpPr>
        <p:spPr/>
        <p:txBody>
          <a:bodyPr/>
          <a:lstStyle/>
          <a:p>
            <a:r>
              <a:rPr lang="es-MX" dirty="0"/>
              <a:t> Ley General del Sistema de Medios de Impugnación en materia Electoral</a:t>
            </a:r>
          </a:p>
        </p:txBody>
      </p:sp>
      <p:sp>
        <p:nvSpPr>
          <p:cNvPr id="3" name="Marcador de contenido 2">
            <a:extLst>
              <a:ext uri="{FF2B5EF4-FFF2-40B4-BE49-F238E27FC236}">
                <a16:creationId xmlns:a16="http://schemas.microsoft.com/office/drawing/2014/main" id="{9F18DDF4-2385-4D2F-98AD-5CE2365C7BA3}"/>
              </a:ext>
            </a:extLst>
          </p:cNvPr>
          <p:cNvSpPr>
            <a:spLocks noGrp="1"/>
          </p:cNvSpPr>
          <p:nvPr>
            <p:ph idx="1"/>
          </p:nvPr>
        </p:nvSpPr>
        <p:spPr/>
        <p:txBody>
          <a:bodyPr>
            <a:normAutofit fontScale="92500" lnSpcReduction="20000"/>
          </a:bodyPr>
          <a:lstStyle/>
          <a:p>
            <a:pPr marL="0" indent="0">
              <a:buNone/>
            </a:pPr>
            <a:r>
              <a:rPr lang="es-MX" sz="2000" dirty="0"/>
              <a:t>Artículos relacionados con la temática de la prueba:</a:t>
            </a:r>
          </a:p>
          <a:p>
            <a:pPr marL="0" indent="0" algn="just">
              <a:buNone/>
            </a:pPr>
            <a:r>
              <a:rPr lang="es-MX" sz="2000" dirty="0"/>
              <a:t>4.2. Para la sustanciación y resolución de los medios de impugnación de la competencia del Tribunal Electoral del Poder Judicial de la Federación, a falta de disposición expresa, se estará a lo dispuesto en el Código Federal de Procedimientos Civiles.</a:t>
            </a:r>
          </a:p>
          <a:p>
            <a:pPr marL="0" indent="0" algn="just">
              <a:buNone/>
            </a:pPr>
            <a:r>
              <a:rPr lang="es-MX" sz="2000" dirty="0"/>
              <a:t>6.3. El TEPJF, conforme a las disposiciones del presente ordenamiento, resolverá los asuntos de su competencia con plena jurisdicción. (Tesis XIX/2003. “PLENITUD DE JURISDICCIÓN. CÓMO OPERA EN IMPUGNACIÓN DE ACTOS ADMINISTRATIVOS ELECTORALES”</a:t>
            </a:r>
          </a:p>
          <a:p>
            <a:pPr marL="0" indent="0" algn="just">
              <a:buNone/>
            </a:pPr>
            <a:r>
              <a:rPr lang="es-MX" sz="2000" dirty="0"/>
              <a:t>9.1, f) Los medios de impugnación deberán presentarse por escrito…y deberán cumplir con los requisitos siguientes: …f) Ofrecer y aportar las pruebas…dentro de los plazos de interposición…mencionar las que deberán aportarse dentro de esos plazos y…las que deberán requerirse…si oportunamente se pidieron por escrito a órgano competente y…no han sido entregadas.</a:t>
            </a:r>
          </a:p>
          <a:p>
            <a:pPr marL="0" indent="0" algn="just">
              <a:buNone/>
            </a:pPr>
            <a:endParaRPr lang="es-MX" sz="2000" dirty="0"/>
          </a:p>
        </p:txBody>
      </p:sp>
    </p:spTree>
    <p:extLst>
      <p:ext uri="{BB962C8B-B14F-4D97-AF65-F5344CB8AC3E}">
        <p14:creationId xmlns:p14="http://schemas.microsoft.com/office/powerpoint/2010/main" val="42940424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B3592F2-A6C5-431C-840D-67A0545AE0A8}"/>
              </a:ext>
            </a:extLst>
          </p:cNvPr>
          <p:cNvSpPr>
            <a:spLocks noGrp="1"/>
          </p:cNvSpPr>
          <p:nvPr>
            <p:ph type="title"/>
          </p:nvPr>
        </p:nvSpPr>
        <p:spPr/>
        <p:txBody>
          <a:bodyPr/>
          <a:lstStyle/>
          <a:p>
            <a:r>
              <a:rPr lang="es-MX" dirty="0"/>
              <a:t>Tesis XIX/2003</a:t>
            </a:r>
          </a:p>
        </p:txBody>
      </p:sp>
      <p:sp>
        <p:nvSpPr>
          <p:cNvPr id="3" name="Marcador de contenido 2">
            <a:extLst>
              <a:ext uri="{FF2B5EF4-FFF2-40B4-BE49-F238E27FC236}">
                <a16:creationId xmlns:a16="http://schemas.microsoft.com/office/drawing/2014/main" id="{144523A6-4999-4942-8B8B-2842CA353AB1}"/>
              </a:ext>
            </a:extLst>
          </p:cNvPr>
          <p:cNvSpPr>
            <a:spLocks noGrp="1"/>
          </p:cNvSpPr>
          <p:nvPr>
            <p:ph idx="1"/>
          </p:nvPr>
        </p:nvSpPr>
        <p:spPr/>
        <p:txBody>
          <a:bodyPr>
            <a:normAutofit/>
          </a:bodyPr>
          <a:lstStyle/>
          <a:p>
            <a:pPr marL="0" indent="0" algn="just">
              <a:buNone/>
            </a:pPr>
            <a:r>
              <a:rPr lang="es-MX" sz="2400" dirty="0"/>
              <a:t>“PLENITUD DE JURISDICCIÓN. CÓMO OPERA EN IMPUGNACIÓN DE ACTOS ADMINISTRATIVOS ELECTORALES: …debe operar, en principio, cuando las irregularidades alegadas consistan exclusivamente en infracciones a la ley invocada, pero no cuando falten actividades materiales que por disposición de la ley corresponden al órgano o ente que emitió el acto impugnado, en razón de que, en la mayoría de los casos, éstos son los que cuentan con los elementos y condiciones de mayor adecuación para realizarlos…”</a:t>
            </a:r>
          </a:p>
        </p:txBody>
      </p:sp>
    </p:spTree>
    <p:extLst>
      <p:ext uri="{BB962C8B-B14F-4D97-AF65-F5344CB8AC3E}">
        <p14:creationId xmlns:p14="http://schemas.microsoft.com/office/powerpoint/2010/main" val="37444176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60C7676-95A1-432A-A5C6-C8F63623DC39}"/>
              </a:ext>
            </a:extLst>
          </p:cNvPr>
          <p:cNvSpPr>
            <a:spLocks noGrp="1"/>
          </p:cNvSpPr>
          <p:nvPr>
            <p:ph type="title"/>
          </p:nvPr>
        </p:nvSpPr>
        <p:spPr/>
        <p:txBody>
          <a:bodyPr/>
          <a:lstStyle/>
          <a:p>
            <a:r>
              <a:rPr lang="es-MX" dirty="0"/>
              <a:t>LGSMIME</a:t>
            </a:r>
          </a:p>
        </p:txBody>
      </p:sp>
      <p:sp>
        <p:nvSpPr>
          <p:cNvPr id="3" name="Marcador de contenido 2">
            <a:extLst>
              <a:ext uri="{FF2B5EF4-FFF2-40B4-BE49-F238E27FC236}">
                <a16:creationId xmlns:a16="http://schemas.microsoft.com/office/drawing/2014/main" id="{D0F517A5-88EE-46FD-9957-C958EF76B982}"/>
              </a:ext>
            </a:extLst>
          </p:cNvPr>
          <p:cNvSpPr>
            <a:spLocks noGrp="1"/>
          </p:cNvSpPr>
          <p:nvPr>
            <p:ph idx="1"/>
          </p:nvPr>
        </p:nvSpPr>
        <p:spPr/>
        <p:txBody>
          <a:bodyPr>
            <a:normAutofit/>
          </a:bodyPr>
          <a:lstStyle/>
          <a:p>
            <a:pPr marL="0" indent="0" algn="just">
              <a:buNone/>
            </a:pPr>
            <a:r>
              <a:rPr lang="es-MX" sz="2000" dirty="0"/>
              <a:t>9.2. Cuando la violación reclamada verse exclusivamente sobre puntos de derecho, no será necesario cumplir con el requisito previsto en el inciso f) del párrafo anterior</a:t>
            </a:r>
          </a:p>
          <a:p>
            <a:pPr marL="0" indent="0">
              <a:buNone/>
            </a:pPr>
            <a:r>
              <a:rPr lang="es-MX" sz="2000" dirty="0"/>
              <a:t>Artículos esenciales respecto de las pruebas: 14, 15 y 16.</a:t>
            </a:r>
          </a:p>
          <a:p>
            <a:pPr marL="0" indent="0">
              <a:buNone/>
            </a:pPr>
            <a:r>
              <a:rPr lang="es-MX" sz="2000" dirty="0"/>
              <a:t>El artículo 14, forma la base del siguiente rubro a analizar.</a:t>
            </a:r>
          </a:p>
          <a:p>
            <a:pPr marL="0" indent="0" algn="just">
              <a:buNone/>
            </a:pPr>
            <a:r>
              <a:rPr lang="es-MX" sz="2000" dirty="0"/>
              <a:t>15. Son objeto de prueba los hechos controversiales. No lo será el derecho, los hechos notorios o imposibles, ni los que hayan sido reconocidos. El que afirma está obligado a probar. También el que niega, cuando su negación envuelve la afirmación de un hecho.</a:t>
            </a:r>
          </a:p>
          <a:p>
            <a:pPr marL="0" indent="0" algn="just">
              <a:buNone/>
            </a:pPr>
            <a:r>
              <a:rPr lang="es-MX" sz="2000" dirty="0"/>
              <a:t>16. Valoraciones de las pruebas. La única excepción para tomar en cuenta las pruebas ofrecidas o aportadas fuera de plazos es la de pruebas supervenientes</a:t>
            </a:r>
          </a:p>
        </p:txBody>
      </p:sp>
    </p:spTree>
    <p:extLst>
      <p:ext uri="{BB962C8B-B14F-4D97-AF65-F5344CB8AC3E}">
        <p14:creationId xmlns:p14="http://schemas.microsoft.com/office/powerpoint/2010/main" val="3982332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86DD4B0-AF1B-032F-EA0D-17DE953FCD9E}"/>
              </a:ext>
            </a:extLst>
          </p:cNvPr>
          <p:cNvSpPr>
            <a:spLocks noGrp="1"/>
          </p:cNvSpPr>
          <p:nvPr>
            <p:ph type="title"/>
          </p:nvPr>
        </p:nvSpPr>
        <p:spPr/>
        <p:txBody>
          <a:bodyPr/>
          <a:lstStyle/>
          <a:p>
            <a:r>
              <a:rPr lang="es-MX" dirty="0"/>
              <a:t>Temario</a:t>
            </a:r>
          </a:p>
        </p:txBody>
      </p:sp>
      <p:sp>
        <p:nvSpPr>
          <p:cNvPr id="3" name="Marcador de contenido 2">
            <a:extLst>
              <a:ext uri="{FF2B5EF4-FFF2-40B4-BE49-F238E27FC236}">
                <a16:creationId xmlns:a16="http://schemas.microsoft.com/office/drawing/2014/main" id="{AB7292E7-6F5E-B314-DC79-6C18F8AB4276}"/>
              </a:ext>
            </a:extLst>
          </p:cNvPr>
          <p:cNvSpPr>
            <a:spLocks noGrp="1"/>
          </p:cNvSpPr>
          <p:nvPr>
            <p:ph idx="1"/>
          </p:nvPr>
        </p:nvSpPr>
        <p:spPr/>
        <p:txBody>
          <a:bodyPr>
            <a:normAutofit fontScale="85000" lnSpcReduction="20000"/>
          </a:bodyPr>
          <a:lstStyle/>
          <a:p>
            <a:pPr marL="0" indent="0">
              <a:buNone/>
            </a:pPr>
            <a:r>
              <a:rPr lang="es-MX" dirty="0"/>
              <a:t>Introducción</a:t>
            </a:r>
          </a:p>
          <a:p>
            <a:pPr marL="514350" indent="-514350">
              <a:buAutoNum type="arabicPeriod"/>
            </a:pPr>
            <a:r>
              <a:rPr lang="es-MX" dirty="0"/>
              <a:t>La Prueba (generalidades)</a:t>
            </a:r>
          </a:p>
          <a:p>
            <a:pPr marL="514350" indent="-514350">
              <a:buAutoNum type="arabicPeriod"/>
            </a:pPr>
            <a:r>
              <a:rPr lang="es-MX" dirty="0"/>
              <a:t>Valoración de la Prueba</a:t>
            </a:r>
          </a:p>
          <a:p>
            <a:pPr marL="514350" indent="-514350">
              <a:buAutoNum type="arabicPeriod"/>
            </a:pPr>
            <a:r>
              <a:rPr lang="es-MX" dirty="0"/>
              <a:t>El sistema probatorio en materia electoral</a:t>
            </a:r>
          </a:p>
          <a:p>
            <a:pPr marL="514350" indent="-514350">
              <a:buAutoNum type="arabicPeriod"/>
            </a:pPr>
            <a:r>
              <a:rPr lang="es-MX" dirty="0"/>
              <a:t>Medios de prueba </a:t>
            </a:r>
          </a:p>
          <a:p>
            <a:pPr marL="514350" indent="-514350">
              <a:buAutoNum type="arabicPeriod"/>
            </a:pPr>
            <a:r>
              <a:rPr lang="es-MX" dirty="0"/>
              <a:t>Reglas de la prueba</a:t>
            </a:r>
          </a:p>
          <a:p>
            <a:pPr marL="514350" indent="-514350">
              <a:buAutoNum type="arabicPeriod"/>
            </a:pPr>
            <a:r>
              <a:rPr lang="es-MX" dirty="0"/>
              <a:t>Circunstancias de modo, tiempo y lugar</a:t>
            </a:r>
          </a:p>
          <a:p>
            <a:pPr marL="514350" indent="-514350">
              <a:buAutoNum type="arabicPeriod"/>
            </a:pPr>
            <a:r>
              <a:rPr lang="es-MX" dirty="0"/>
              <a:t>Presunciones e indicios</a:t>
            </a:r>
          </a:p>
          <a:p>
            <a:pPr marL="514350" indent="-514350">
              <a:buAutoNum type="arabicPeriod"/>
            </a:pPr>
            <a:r>
              <a:rPr lang="es-MX" dirty="0"/>
              <a:t>Control de las decisiones judiciales</a:t>
            </a:r>
          </a:p>
          <a:p>
            <a:pPr marL="0" indent="0">
              <a:buNone/>
            </a:pPr>
            <a:r>
              <a:rPr lang="es-MX" dirty="0"/>
              <a:t>Conclusiones.</a:t>
            </a:r>
          </a:p>
        </p:txBody>
      </p:sp>
    </p:spTree>
    <p:extLst>
      <p:ext uri="{BB962C8B-B14F-4D97-AF65-F5344CB8AC3E}">
        <p14:creationId xmlns:p14="http://schemas.microsoft.com/office/powerpoint/2010/main" val="9135390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43EC0B-733C-4EF7-8257-A482217D8837}"/>
              </a:ext>
            </a:extLst>
          </p:cNvPr>
          <p:cNvSpPr>
            <a:spLocks noGrp="1"/>
          </p:cNvSpPr>
          <p:nvPr>
            <p:ph type="title"/>
          </p:nvPr>
        </p:nvSpPr>
        <p:spPr/>
        <p:txBody>
          <a:bodyPr/>
          <a:lstStyle/>
          <a:p>
            <a:r>
              <a:rPr lang="es-MX" dirty="0"/>
              <a:t>LGSMIME</a:t>
            </a:r>
          </a:p>
        </p:txBody>
      </p:sp>
      <p:sp>
        <p:nvSpPr>
          <p:cNvPr id="3" name="Marcador de contenido 2">
            <a:extLst>
              <a:ext uri="{FF2B5EF4-FFF2-40B4-BE49-F238E27FC236}">
                <a16:creationId xmlns:a16="http://schemas.microsoft.com/office/drawing/2014/main" id="{607827BC-8925-49E8-86DD-5B14EC0939C3}"/>
              </a:ext>
            </a:extLst>
          </p:cNvPr>
          <p:cNvSpPr>
            <a:spLocks noGrp="1"/>
          </p:cNvSpPr>
          <p:nvPr>
            <p:ph idx="1"/>
          </p:nvPr>
        </p:nvSpPr>
        <p:spPr/>
        <p:txBody>
          <a:bodyPr>
            <a:normAutofit fontScale="92500" lnSpcReduction="10000"/>
          </a:bodyPr>
          <a:lstStyle/>
          <a:p>
            <a:pPr marL="0" indent="0" algn="just">
              <a:buNone/>
            </a:pPr>
            <a:endParaRPr lang="es-MX" sz="2000" dirty="0"/>
          </a:p>
          <a:p>
            <a:pPr marL="0" indent="0" algn="just">
              <a:buNone/>
            </a:pPr>
            <a:r>
              <a:rPr lang="es-MX" sz="2000" dirty="0"/>
              <a:t>12. 1, c) Los candidatos participando como coadyuvantes de su partido político…d) podrán ofrecer y aportar pruebas, en casos que así proceda y dentro de los plazos legales, siempre que estén relacionados con los agravios invocados en el escrito presentado por su partido político</a:t>
            </a:r>
          </a:p>
          <a:p>
            <a:pPr marL="0" indent="0" algn="just">
              <a:buNone/>
            </a:pPr>
            <a:r>
              <a:rPr lang="es-MX" sz="2000" dirty="0"/>
              <a:t>19.2. La no aportación de las pruebas ofrecidas, en ningún caso será motivo para desechar el medio de impugnación o para tener por no presentado el escrito del tercero interesado. En todo caso, la Sala resolverá con los elementos que obren en autos.</a:t>
            </a:r>
          </a:p>
          <a:p>
            <a:pPr marL="0" indent="0" algn="just">
              <a:buNone/>
            </a:pPr>
            <a:r>
              <a:rPr lang="es-MX" sz="2000" dirty="0"/>
              <a:t>21. El Secretario del órgano del Instituto o el Presidente del órgano de justicia podrán requerir a otras autoridades o personas la entrega de documentos o cualquier elemento y, en casos extraordinarios alguna diligencia o que una prueba se perfeccione, si no hay dilación, o daños irreparables u obstáculo para resolver en tiempo.</a:t>
            </a:r>
          </a:p>
        </p:txBody>
      </p:sp>
    </p:spTree>
    <p:extLst>
      <p:ext uri="{BB962C8B-B14F-4D97-AF65-F5344CB8AC3E}">
        <p14:creationId xmlns:p14="http://schemas.microsoft.com/office/powerpoint/2010/main" val="8158904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5A5F87-8221-4C92-9E47-14B56CD7D0B7}"/>
              </a:ext>
            </a:extLst>
          </p:cNvPr>
          <p:cNvSpPr>
            <a:spLocks noGrp="1"/>
          </p:cNvSpPr>
          <p:nvPr>
            <p:ph type="title"/>
          </p:nvPr>
        </p:nvSpPr>
        <p:spPr/>
        <p:txBody>
          <a:bodyPr/>
          <a:lstStyle/>
          <a:p>
            <a:r>
              <a:rPr lang="es-MX" dirty="0"/>
              <a:t>LGSMIME</a:t>
            </a:r>
          </a:p>
        </p:txBody>
      </p:sp>
      <p:sp>
        <p:nvSpPr>
          <p:cNvPr id="3" name="Marcador de contenido 2">
            <a:extLst>
              <a:ext uri="{FF2B5EF4-FFF2-40B4-BE49-F238E27FC236}">
                <a16:creationId xmlns:a16="http://schemas.microsoft.com/office/drawing/2014/main" id="{F1FEA19A-4047-4369-8E05-E8719144C264}"/>
              </a:ext>
            </a:extLst>
          </p:cNvPr>
          <p:cNvSpPr>
            <a:spLocks noGrp="1"/>
          </p:cNvSpPr>
          <p:nvPr>
            <p:ph idx="1"/>
          </p:nvPr>
        </p:nvSpPr>
        <p:spPr/>
        <p:txBody>
          <a:bodyPr>
            <a:normAutofit/>
          </a:bodyPr>
          <a:lstStyle/>
          <a:p>
            <a:pPr marL="0" indent="0" algn="just">
              <a:buNone/>
            </a:pPr>
            <a:r>
              <a:rPr lang="es-MX" sz="2000" dirty="0"/>
              <a:t>22. Las resoluciones o sentencias…deberán contener: …c) En su caso, el análisis de los agravios, así como el examen y valoración  de las pruebas que resulten pertinentes.</a:t>
            </a:r>
          </a:p>
          <a:p>
            <a:pPr marL="0" indent="0" algn="just">
              <a:buNone/>
            </a:pPr>
            <a:r>
              <a:rPr lang="es-MX" sz="2000" dirty="0"/>
              <a:t>Artículos esenciales para la prueba en materia electoral</a:t>
            </a:r>
          </a:p>
          <a:p>
            <a:pPr marL="0" indent="0" algn="just">
              <a:buNone/>
            </a:pPr>
            <a:r>
              <a:rPr lang="es-MX" sz="2000" dirty="0"/>
              <a:t>14, 15 y 16.</a:t>
            </a:r>
          </a:p>
          <a:p>
            <a:pPr marL="0" indent="0" algn="just">
              <a:buNone/>
            </a:pPr>
            <a:r>
              <a:rPr lang="es-MX" sz="2000" dirty="0"/>
              <a:t>Los artículos 14 y 16 deben analizarse conjuntamente.</a:t>
            </a:r>
          </a:p>
          <a:p>
            <a:pPr marL="0" indent="0" algn="just">
              <a:buNone/>
            </a:pPr>
            <a:r>
              <a:rPr lang="es-MX" sz="2000" dirty="0"/>
              <a:t>15. Son objeto de prueba los hechos controvertibles, no lo será el derecho, ni los hechos notorios o imposibles, ni los que fueron reconocidos. El que afirma está obligado a probar, también el que niega, cuando su negación envuelve una afirmación expresa de los hechos. Este artículo ya había sido analizado con anterioridad.</a:t>
            </a:r>
          </a:p>
        </p:txBody>
      </p:sp>
    </p:spTree>
    <p:extLst>
      <p:ext uri="{BB962C8B-B14F-4D97-AF65-F5344CB8AC3E}">
        <p14:creationId xmlns:p14="http://schemas.microsoft.com/office/powerpoint/2010/main" val="13961669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a:extLst>
              <a:ext uri="{FF2B5EF4-FFF2-40B4-BE49-F238E27FC236}">
                <a16:creationId xmlns:a16="http://schemas.microsoft.com/office/drawing/2014/main" id="{10D5A43F-2C5E-4652-B42C-10898F41C8D8}"/>
              </a:ext>
            </a:extLst>
          </p:cNvPr>
          <p:cNvSpPr>
            <a:spLocks noGrp="1"/>
          </p:cNvSpPr>
          <p:nvPr>
            <p:ph type="title"/>
          </p:nvPr>
        </p:nvSpPr>
        <p:spPr/>
        <p:txBody>
          <a:bodyPr/>
          <a:lstStyle/>
          <a:p>
            <a:r>
              <a:rPr lang="es-MX" dirty="0"/>
              <a:t>LEY GENERAL DEL SISTEMA DE MEDIOS DE IMPUGNACIÓN EN MATERIA ELECTORAL</a:t>
            </a:r>
          </a:p>
        </p:txBody>
      </p:sp>
      <p:sp>
        <p:nvSpPr>
          <p:cNvPr id="4" name="Marcador de contenido 3">
            <a:extLst>
              <a:ext uri="{FF2B5EF4-FFF2-40B4-BE49-F238E27FC236}">
                <a16:creationId xmlns:a16="http://schemas.microsoft.com/office/drawing/2014/main" id="{EE84C82D-9D2D-49AF-AA06-3C80C213A3A4}"/>
              </a:ext>
            </a:extLst>
          </p:cNvPr>
          <p:cNvSpPr>
            <a:spLocks noGrp="1"/>
          </p:cNvSpPr>
          <p:nvPr>
            <p:ph idx="1"/>
          </p:nvPr>
        </p:nvSpPr>
        <p:spPr/>
        <p:txBody>
          <a:bodyPr>
            <a:normAutofit fontScale="92500" lnSpcReduction="10000"/>
          </a:bodyPr>
          <a:lstStyle/>
          <a:p>
            <a:pPr marL="0" indent="0">
              <a:buNone/>
            </a:pPr>
            <a:r>
              <a:rPr lang="es-MX" sz="2000" dirty="0"/>
              <a:t>MEDIOS DE PRUEBA. Artículo 14.</a:t>
            </a:r>
          </a:p>
          <a:p>
            <a:pPr marL="0" indent="0" algn="just">
              <a:buNone/>
            </a:pPr>
            <a:r>
              <a:rPr lang="es-MX" sz="2000" dirty="0"/>
              <a:t>Para resolver los medios de impugnación previstos en esta ley, sólo podrán ser ofrecidas y admitidas las pruebas siguientes:</a:t>
            </a:r>
          </a:p>
          <a:p>
            <a:pPr marL="0" indent="0" algn="just">
              <a:buNone/>
            </a:pPr>
            <a:r>
              <a:rPr lang="es-MX" sz="2000" dirty="0"/>
              <a:t>a) Documentales públicas</a:t>
            </a:r>
          </a:p>
          <a:p>
            <a:pPr marL="0" indent="0" algn="just">
              <a:buNone/>
            </a:pPr>
            <a:r>
              <a:rPr lang="es-MX" sz="2000" dirty="0"/>
              <a:t>b) Documentales privadas</a:t>
            </a:r>
          </a:p>
          <a:p>
            <a:pPr marL="0" indent="0" algn="just">
              <a:buNone/>
            </a:pPr>
            <a:r>
              <a:rPr lang="es-MX" sz="2000" dirty="0"/>
              <a:t>c) Técnicas</a:t>
            </a:r>
          </a:p>
          <a:p>
            <a:pPr marL="0" indent="0" algn="just">
              <a:buNone/>
            </a:pPr>
            <a:r>
              <a:rPr lang="es-MX" sz="2000" dirty="0"/>
              <a:t>d) </a:t>
            </a:r>
            <a:r>
              <a:rPr lang="es-MX" sz="2000" dirty="0" err="1"/>
              <a:t>Presuncionales</a:t>
            </a:r>
            <a:r>
              <a:rPr lang="es-MX" sz="2000" dirty="0"/>
              <a:t> legales y humanas</a:t>
            </a:r>
          </a:p>
          <a:p>
            <a:pPr marL="0" indent="0" algn="just">
              <a:buNone/>
            </a:pPr>
            <a:r>
              <a:rPr lang="es-MX" sz="2000" dirty="0"/>
              <a:t>e) Instrumental de actuaciones</a:t>
            </a:r>
          </a:p>
          <a:p>
            <a:pPr marL="0" indent="0" algn="just">
              <a:buNone/>
            </a:pPr>
            <a:r>
              <a:rPr lang="es-MX" sz="2000" dirty="0"/>
              <a:t>Confesional y testimonial</a:t>
            </a:r>
          </a:p>
          <a:p>
            <a:pPr marL="0" indent="0" algn="just">
              <a:buNone/>
            </a:pPr>
            <a:r>
              <a:rPr lang="es-MX" sz="2000" dirty="0"/>
              <a:t>Reconocimientos o Inspecciones judiciales</a:t>
            </a:r>
          </a:p>
          <a:p>
            <a:pPr marL="0" indent="0" algn="just">
              <a:buNone/>
            </a:pPr>
            <a:r>
              <a:rPr lang="es-MX" sz="2000" dirty="0"/>
              <a:t>Pruebas periciales</a:t>
            </a:r>
          </a:p>
        </p:txBody>
      </p:sp>
    </p:spTree>
    <p:extLst>
      <p:ext uri="{BB962C8B-B14F-4D97-AF65-F5344CB8AC3E}">
        <p14:creationId xmlns:p14="http://schemas.microsoft.com/office/powerpoint/2010/main" val="28562445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EDF6A0-9C35-480A-99E0-9CB7242FDBAB}"/>
              </a:ext>
            </a:extLst>
          </p:cNvPr>
          <p:cNvSpPr>
            <a:spLocks noGrp="1"/>
          </p:cNvSpPr>
          <p:nvPr>
            <p:ph type="title"/>
          </p:nvPr>
        </p:nvSpPr>
        <p:spPr/>
        <p:txBody>
          <a:bodyPr/>
          <a:lstStyle/>
          <a:p>
            <a:r>
              <a:rPr lang="es-MX" dirty="0"/>
              <a:t>LGSMIME. Medios y Reglas</a:t>
            </a:r>
          </a:p>
        </p:txBody>
      </p:sp>
      <p:sp>
        <p:nvSpPr>
          <p:cNvPr id="3" name="Marcador de contenido 2">
            <a:extLst>
              <a:ext uri="{FF2B5EF4-FFF2-40B4-BE49-F238E27FC236}">
                <a16:creationId xmlns:a16="http://schemas.microsoft.com/office/drawing/2014/main" id="{E6643106-EA9B-437F-B8D2-C6E899F7C242}"/>
              </a:ext>
            </a:extLst>
          </p:cNvPr>
          <p:cNvSpPr>
            <a:spLocks noGrp="1"/>
          </p:cNvSpPr>
          <p:nvPr>
            <p:ph idx="1"/>
          </p:nvPr>
        </p:nvSpPr>
        <p:spPr/>
        <p:txBody>
          <a:bodyPr>
            <a:normAutofit/>
          </a:bodyPr>
          <a:lstStyle/>
          <a:p>
            <a:pPr marL="0" indent="0" algn="just">
              <a:buNone/>
            </a:pPr>
            <a:r>
              <a:rPr lang="es-MX" sz="2000" dirty="0"/>
              <a:t>Para la comprensión integral de los medios de impugnación en materia electoral, debe hacerse la lectura comparativa de los artículos 14 y 16 de esta Ley</a:t>
            </a:r>
          </a:p>
          <a:p>
            <a:pPr marL="0" indent="0" algn="just">
              <a:buNone/>
            </a:pPr>
            <a:r>
              <a:rPr lang="es-MX" sz="2000" dirty="0"/>
              <a:t>16. El Órgano competente resolverá atendiendo a las reglas de la lógica, la sana crítica y la experiencia, tomando en cuenta las reglas de este capítulo (VII De las Pruebas)</a:t>
            </a:r>
          </a:p>
          <a:p>
            <a:pPr marL="0" indent="0" algn="just">
              <a:buNone/>
            </a:pPr>
            <a:r>
              <a:rPr lang="es-MX" sz="2000" dirty="0"/>
              <a:t>14. Documentales públicas: Actas oficiales de las mesas directivas de casilla, las de los diferentes cómputos. Serán actas oficiales las originales, las copias autógrafas o las copias certificadas que deben constar en los expedientes de cada elección; documentos originales expedidos por órganos o funcionarios electorales en el ámbito de su competencia; los de autoridades federales, locales y municipales y los expedidos por fedatarios, si consignan hechos que les consten.</a:t>
            </a:r>
          </a:p>
        </p:txBody>
      </p:sp>
    </p:spTree>
    <p:extLst>
      <p:ext uri="{BB962C8B-B14F-4D97-AF65-F5344CB8AC3E}">
        <p14:creationId xmlns:p14="http://schemas.microsoft.com/office/powerpoint/2010/main" val="952673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DF38BD7-35AA-44DD-A480-A61411EB6672}"/>
              </a:ext>
            </a:extLst>
          </p:cNvPr>
          <p:cNvSpPr>
            <a:spLocks noGrp="1"/>
          </p:cNvSpPr>
          <p:nvPr>
            <p:ph type="title"/>
          </p:nvPr>
        </p:nvSpPr>
        <p:spPr/>
        <p:txBody>
          <a:bodyPr/>
          <a:lstStyle/>
          <a:p>
            <a:r>
              <a:rPr lang="es-MX" dirty="0"/>
              <a:t>LGSMIME</a:t>
            </a:r>
          </a:p>
        </p:txBody>
      </p:sp>
      <p:sp>
        <p:nvSpPr>
          <p:cNvPr id="3" name="Marcador de contenido 2">
            <a:extLst>
              <a:ext uri="{FF2B5EF4-FFF2-40B4-BE49-F238E27FC236}">
                <a16:creationId xmlns:a16="http://schemas.microsoft.com/office/drawing/2014/main" id="{834C878F-747A-445B-938A-3E582DF26AB8}"/>
              </a:ext>
            </a:extLst>
          </p:cNvPr>
          <p:cNvSpPr>
            <a:spLocks noGrp="1"/>
          </p:cNvSpPr>
          <p:nvPr>
            <p:ph idx="1"/>
          </p:nvPr>
        </p:nvSpPr>
        <p:spPr/>
        <p:txBody>
          <a:bodyPr>
            <a:normAutofit/>
          </a:bodyPr>
          <a:lstStyle/>
          <a:p>
            <a:pPr marL="0" indent="0" algn="just">
              <a:buNone/>
            </a:pPr>
            <a:r>
              <a:rPr lang="es-MX" sz="2000" dirty="0"/>
              <a:t>Documentales Privadas: Documentos o actas que aporten las partes, siempre que sean pertinentes y relacionados con sus pretensiones.</a:t>
            </a:r>
          </a:p>
          <a:p>
            <a:pPr marL="0" indent="0" algn="just">
              <a:buNone/>
            </a:pPr>
            <a:r>
              <a:rPr lang="es-MX" sz="2000" dirty="0"/>
              <a:t>Son pruebas técnicas las fotografías, otros medios de reproducción de imágenes y, todos los elementos aportados por la ciencia que puedan desahogarse, sin necesidad de peritos o instrumentos, accesorios, aparatos o maquinaria que no estén al alcance del órgano competente. El aportante debe señalar concretamente lo que pretende acreditar, identificando personas, lugares y circunstancias de modo y tiempo que reproduce la prueba.</a:t>
            </a:r>
          </a:p>
          <a:p>
            <a:pPr marL="0" indent="0" algn="just">
              <a:buNone/>
            </a:pPr>
            <a:r>
              <a:rPr lang="es-MX" sz="2000" dirty="0"/>
              <a:t>La prueba pericial solo se ofrece y admite en medios impugnativos no referentes a proceso electoral y sus resultados, siempre que su desahogo sea posible en los plazos legalmente establecidos.</a:t>
            </a:r>
          </a:p>
          <a:p>
            <a:pPr marL="0" indent="0">
              <a:buNone/>
            </a:pPr>
            <a:endParaRPr lang="es-MX" sz="2000" dirty="0"/>
          </a:p>
        </p:txBody>
      </p:sp>
    </p:spTree>
    <p:extLst>
      <p:ext uri="{BB962C8B-B14F-4D97-AF65-F5344CB8AC3E}">
        <p14:creationId xmlns:p14="http://schemas.microsoft.com/office/powerpoint/2010/main" val="31677401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FDD5B74-5870-41A4-B29A-A792DEBAE181}"/>
              </a:ext>
            </a:extLst>
          </p:cNvPr>
          <p:cNvSpPr>
            <a:spLocks noGrp="1"/>
          </p:cNvSpPr>
          <p:nvPr>
            <p:ph type="title"/>
          </p:nvPr>
        </p:nvSpPr>
        <p:spPr/>
        <p:txBody>
          <a:bodyPr/>
          <a:lstStyle/>
          <a:p>
            <a:r>
              <a:rPr lang="es-MX" dirty="0"/>
              <a:t>LGSMIME</a:t>
            </a:r>
          </a:p>
        </p:txBody>
      </p:sp>
      <p:sp>
        <p:nvSpPr>
          <p:cNvPr id="3" name="Marcador de contenido 2">
            <a:extLst>
              <a:ext uri="{FF2B5EF4-FFF2-40B4-BE49-F238E27FC236}">
                <a16:creationId xmlns:a16="http://schemas.microsoft.com/office/drawing/2014/main" id="{2D9A2D7D-52CF-4CB2-9F2D-0132635FEAC8}"/>
              </a:ext>
            </a:extLst>
          </p:cNvPr>
          <p:cNvSpPr>
            <a:spLocks noGrp="1"/>
          </p:cNvSpPr>
          <p:nvPr>
            <p:ph idx="1"/>
          </p:nvPr>
        </p:nvSpPr>
        <p:spPr/>
        <p:txBody>
          <a:bodyPr>
            <a:normAutofit/>
          </a:bodyPr>
          <a:lstStyle/>
          <a:p>
            <a:pPr marL="0" indent="0">
              <a:buNone/>
            </a:pPr>
            <a:r>
              <a:rPr lang="es-MX" sz="2000" dirty="0"/>
              <a:t>Para ofrecer la prueba pericial se debe cumplir con lo siguiente:</a:t>
            </a:r>
          </a:p>
          <a:p>
            <a:pPr marL="0" indent="0">
              <a:buNone/>
            </a:pPr>
            <a:r>
              <a:rPr lang="es-MX" sz="2000" dirty="0"/>
              <a:t>a) Ser ofrecida junto con el escrito de impugnación</a:t>
            </a:r>
          </a:p>
          <a:p>
            <a:pPr marL="0" indent="0" algn="just">
              <a:buNone/>
            </a:pPr>
            <a:r>
              <a:rPr lang="es-MX" sz="2000" dirty="0"/>
              <a:t>b) Señalar la materia de que versará la prueba, con el cuestionario respectivo, con copia para las partes</a:t>
            </a:r>
          </a:p>
          <a:p>
            <a:pPr marL="0" indent="0" algn="just">
              <a:buNone/>
            </a:pPr>
            <a:r>
              <a:rPr lang="es-MX" sz="2000" dirty="0"/>
              <a:t>c) Especificar que pretende acreditar y,</a:t>
            </a:r>
          </a:p>
          <a:p>
            <a:pPr marL="0" indent="0" algn="just">
              <a:buNone/>
            </a:pPr>
            <a:r>
              <a:rPr lang="es-MX" sz="2000" dirty="0"/>
              <a:t>d) Señalar el nombre del perito que se propone y su acreditación técnica</a:t>
            </a:r>
          </a:p>
        </p:txBody>
      </p:sp>
    </p:spTree>
    <p:extLst>
      <p:ext uri="{BB962C8B-B14F-4D97-AF65-F5344CB8AC3E}">
        <p14:creationId xmlns:p14="http://schemas.microsoft.com/office/powerpoint/2010/main" val="31653546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468A1E-233A-4EDD-8573-F626E9083978}"/>
              </a:ext>
            </a:extLst>
          </p:cNvPr>
          <p:cNvSpPr>
            <a:spLocks noGrp="1"/>
          </p:cNvSpPr>
          <p:nvPr>
            <p:ph type="title"/>
          </p:nvPr>
        </p:nvSpPr>
        <p:spPr/>
        <p:txBody>
          <a:bodyPr/>
          <a:lstStyle/>
          <a:p>
            <a:r>
              <a:rPr lang="es-MX" dirty="0"/>
              <a:t>LGSMIME</a:t>
            </a:r>
          </a:p>
        </p:txBody>
      </p:sp>
      <p:sp>
        <p:nvSpPr>
          <p:cNvPr id="3" name="Marcador de contenido 2">
            <a:extLst>
              <a:ext uri="{FF2B5EF4-FFF2-40B4-BE49-F238E27FC236}">
                <a16:creationId xmlns:a16="http://schemas.microsoft.com/office/drawing/2014/main" id="{22C4DE91-5AA0-44E7-8A9E-4C7A5A6AE48A}"/>
              </a:ext>
            </a:extLst>
          </p:cNvPr>
          <p:cNvSpPr>
            <a:spLocks noGrp="1"/>
          </p:cNvSpPr>
          <p:nvPr>
            <p:ph idx="1"/>
          </p:nvPr>
        </p:nvSpPr>
        <p:spPr/>
        <p:txBody>
          <a:bodyPr>
            <a:normAutofit lnSpcReduction="10000"/>
          </a:bodyPr>
          <a:lstStyle/>
          <a:p>
            <a:pPr marL="0" indent="0" algn="just">
              <a:buNone/>
            </a:pPr>
            <a:r>
              <a:rPr lang="es-MX" sz="2000" dirty="0"/>
              <a:t>16. Las pruebas documentales públicas tienen valor pleno, salvo prueba en contrario respecto de su autenticidad, atendiendo a las reglas de la lógica, de la sana crítica y de la experiencia, tomando en cuenta las disposiciones de este capítulo.</a:t>
            </a:r>
          </a:p>
          <a:p>
            <a:pPr marL="0" indent="0" algn="just">
              <a:buNone/>
            </a:pPr>
            <a:r>
              <a:rPr lang="es-MX" sz="2000" dirty="0"/>
              <a:t>Las documentales privadas, las técnicas, las </a:t>
            </a:r>
            <a:r>
              <a:rPr lang="es-MX" sz="2000" dirty="0" err="1"/>
              <a:t>presuncionales</a:t>
            </a:r>
            <a:r>
              <a:rPr lang="es-MX" sz="2000" dirty="0"/>
              <a:t>, la instrumental de actuaciones, la confesional, la testimonial, los reconocimientos o inspecciones judiciales y la periciales, sólo harán prueba plena, cuando a juicio del órgano competente, los demás elementos que obren en el expediente, las afirmaciones de las partes, la verdad conocida y el recto raciocinio de la relación que guardan entre si generen convicción sobre la veracidad de los hechos afirmados</a:t>
            </a:r>
          </a:p>
          <a:p>
            <a:pPr marL="0" indent="0" algn="just">
              <a:buNone/>
            </a:pPr>
            <a:r>
              <a:rPr lang="es-MX" sz="2000" dirty="0"/>
              <a:t>Nota: Adminicular procesalmente significa hacer correspondencia o comparar unas pruebas con otras.</a:t>
            </a:r>
          </a:p>
        </p:txBody>
      </p:sp>
    </p:spTree>
    <p:extLst>
      <p:ext uri="{BB962C8B-B14F-4D97-AF65-F5344CB8AC3E}">
        <p14:creationId xmlns:p14="http://schemas.microsoft.com/office/powerpoint/2010/main" val="11026440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2ED54DB-3082-423A-AFCB-E8C4788C8196}"/>
              </a:ext>
            </a:extLst>
          </p:cNvPr>
          <p:cNvSpPr>
            <a:spLocks noGrp="1"/>
          </p:cNvSpPr>
          <p:nvPr>
            <p:ph type="title"/>
          </p:nvPr>
        </p:nvSpPr>
        <p:spPr/>
        <p:txBody>
          <a:bodyPr/>
          <a:lstStyle/>
          <a:p>
            <a:r>
              <a:rPr lang="es-MX" dirty="0"/>
              <a:t>LGSMIME</a:t>
            </a:r>
          </a:p>
        </p:txBody>
      </p:sp>
      <p:sp>
        <p:nvSpPr>
          <p:cNvPr id="3" name="Marcador de contenido 2">
            <a:extLst>
              <a:ext uri="{FF2B5EF4-FFF2-40B4-BE49-F238E27FC236}">
                <a16:creationId xmlns:a16="http://schemas.microsoft.com/office/drawing/2014/main" id="{FA8D5E06-54C3-4100-B482-25C5CC461D21}"/>
              </a:ext>
            </a:extLst>
          </p:cNvPr>
          <p:cNvSpPr>
            <a:spLocks noGrp="1"/>
          </p:cNvSpPr>
          <p:nvPr>
            <p:ph idx="1"/>
          </p:nvPr>
        </p:nvSpPr>
        <p:spPr/>
        <p:txBody>
          <a:bodyPr>
            <a:normAutofit/>
          </a:bodyPr>
          <a:lstStyle/>
          <a:p>
            <a:pPr marL="0" indent="0" algn="just">
              <a:buNone/>
            </a:pPr>
            <a:r>
              <a:rPr lang="es-MX" sz="2000" dirty="0"/>
              <a:t>En ningún caso se tomarán en cuenta para resolver las pruebas ofrecidas o aportadas fuera de los plazos legales. Excepto las pruebas supervenientes, que son los medios de convicción surgidos después del plazo legal en el que deben aportarse los elementos probatorios y aquellos existentes desde entonces, pero que el promovente, el compareciente o la autoridad electoral no pudieron ofrecer o aportar por desconocerlos o por existir obstáculos que no estaban a su alcance superar, siempre y cuando se aporten antes del cierre de la instrucción.</a:t>
            </a:r>
          </a:p>
          <a:p>
            <a:pPr marL="0" indent="0" algn="just">
              <a:buNone/>
            </a:pPr>
            <a:endParaRPr lang="es-MX" sz="2000" dirty="0"/>
          </a:p>
          <a:p>
            <a:pPr marL="0" indent="0" algn="just">
              <a:buNone/>
            </a:pPr>
            <a:r>
              <a:rPr lang="es-MX" sz="2000" dirty="0"/>
              <a:t>Nota: Los artículos 14, 15 y 16 contienen las normas generales respecto de las pruebas en materia electoral, pero en cada medio impugnativo se encuentran disposiciones específicas al respecto.</a:t>
            </a:r>
          </a:p>
        </p:txBody>
      </p:sp>
    </p:spTree>
    <p:extLst>
      <p:ext uri="{BB962C8B-B14F-4D97-AF65-F5344CB8AC3E}">
        <p14:creationId xmlns:p14="http://schemas.microsoft.com/office/powerpoint/2010/main" val="203807608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6234DF1-B2D6-E804-9DA1-3D76C561001D}"/>
              </a:ext>
            </a:extLst>
          </p:cNvPr>
          <p:cNvSpPr>
            <a:spLocks noGrp="1"/>
          </p:cNvSpPr>
          <p:nvPr>
            <p:ph type="title"/>
          </p:nvPr>
        </p:nvSpPr>
        <p:spPr/>
        <p:txBody>
          <a:bodyPr/>
          <a:lstStyle/>
          <a:p>
            <a:r>
              <a:rPr lang="es-MX" dirty="0"/>
              <a:t>Ley del Sistema de Medios de Impugnación en Materia Electoral del Estado de Zacatecas</a:t>
            </a:r>
          </a:p>
        </p:txBody>
      </p:sp>
      <p:sp>
        <p:nvSpPr>
          <p:cNvPr id="3" name="Marcador de contenido 2">
            <a:extLst>
              <a:ext uri="{FF2B5EF4-FFF2-40B4-BE49-F238E27FC236}">
                <a16:creationId xmlns:a16="http://schemas.microsoft.com/office/drawing/2014/main" id="{6719F77A-945A-5CC0-FB31-8CAE98F3E3BD}"/>
              </a:ext>
            </a:extLst>
          </p:cNvPr>
          <p:cNvSpPr>
            <a:spLocks noGrp="1"/>
          </p:cNvSpPr>
          <p:nvPr>
            <p:ph idx="1"/>
          </p:nvPr>
        </p:nvSpPr>
        <p:spPr/>
        <p:txBody>
          <a:bodyPr>
            <a:normAutofit lnSpcReduction="10000"/>
          </a:bodyPr>
          <a:lstStyle/>
          <a:p>
            <a:pPr marL="0" indent="0">
              <a:buNone/>
            </a:pPr>
            <a:r>
              <a:rPr lang="es-MX" dirty="0"/>
              <a:t>Coincidente con la LGSMIME, arts. 17 a 23</a:t>
            </a:r>
          </a:p>
          <a:p>
            <a:pPr marL="0" indent="0">
              <a:buNone/>
            </a:pPr>
            <a:r>
              <a:rPr lang="es-MX" dirty="0"/>
              <a:t>Zacatecas         LGSMIME</a:t>
            </a:r>
          </a:p>
          <a:p>
            <a:pPr marL="0" indent="0">
              <a:buNone/>
            </a:pPr>
            <a:r>
              <a:rPr lang="es-MX" dirty="0"/>
              <a:t>Art, 17 a 22         Arts. 14, 15 y 19.1, f).2</a:t>
            </a:r>
          </a:p>
          <a:p>
            <a:pPr marL="0" indent="0">
              <a:buNone/>
            </a:pPr>
            <a:r>
              <a:rPr lang="es-MX" dirty="0"/>
              <a:t>Art. 23                 Art. 16    </a:t>
            </a:r>
          </a:p>
          <a:p>
            <a:pPr marL="0" indent="0" algn="just">
              <a:buNone/>
            </a:pPr>
            <a:r>
              <a:rPr lang="es-MX" dirty="0"/>
              <a:t>En la legislación zacatecana, el artículo 17 presenta los tipos de prueba de manera más concentrada y los artículos 18 a 22 van desglosando lo referente a cada prueba en lo particular       </a:t>
            </a:r>
          </a:p>
        </p:txBody>
      </p:sp>
    </p:spTree>
    <p:extLst>
      <p:ext uri="{BB962C8B-B14F-4D97-AF65-F5344CB8AC3E}">
        <p14:creationId xmlns:p14="http://schemas.microsoft.com/office/powerpoint/2010/main" val="302049750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AutoShape 4">
            <a:extLst>
              <a:ext uri="{FF2B5EF4-FFF2-40B4-BE49-F238E27FC236}">
                <a16:creationId xmlns:a16="http://schemas.microsoft.com/office/drawing/2014/main" id="{1AD8734E-1E6F-4767-BA98-56BFA94DCAD9}"/>
              </a:ext>
            </a:extLst>
          </p:cNvPr>
          <p:cNvSpPr>
            <a:spLocks noChangeArrowheads="1"/>
          </p:cNvSpPr>
          <p:nvPr/>
        </p:nvSpPr>
        <p:spPr bwMode="auto">
          <a:xfrm>
            <a:off x="323850" y="1931988"/>
            <a:ext cx="4008438" cy="2505075"/>
          </a:xfrm>
          <a:prstGeom prst="flowChartAlternateProcess">
            <a:avLst/>
          </a:prstGeom>
          <a:noFill/>
          <a:ln w="19050" algn="ctr">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just" eaLnBrk="1" hangingPunct="1"/>
            <a:r>
              <a:rPr lang="es-MX" altLang="es-MX"/>
              <a:t>Razonamiento por el cual, a partir de la existencia de un hecho reconocido como cierto, según medios legítimos, se deduce por el legislador en general, o por el juez en el caso especial del juicio, la existencia de un hecho que es necesario probar.</a:t>
            </a:r>
          </a:p>
        </p:txBody>
      </p:sp>
      <p:sp>
        <p:nvSpPr>
          <p:cNvPr id="68611" name="Text Box 8">
            <a:hlinkClick r:id="rId3"/>
            <a:extLst>
              <a:ext uri="{FF2B5EF4-FFF2-40B4-BE49-F238E27FC236}">
                <a16:creationId xmlns:a16="http://schemas.microsoft.com/office/drawing/2014/main" id="{7460B023-529E-4FFA-AD51-CBA41CF3611A}"/>
              </a:ext>
            </a:extLst>
          </p:cNvPr>
          <p:cNvSpPr txBox="1">
            <a:spLocks noChangeArrowheads="1"/>
          </p:cNvSpPr>
          <p:nvPr/>
        </p:nvSpPr>
        <p:spPr bwMode="auto">
          <a:xfrm>
            <a:off x="2428875" y="-26988"/>
            <a:ext cx="6715125" cy="457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1" hangingPunct="1">
              <a:spcBef>
                <a:spcPct val="20000"/>
              </a:spcBef>
            </a:pPr>
            <a:r>
              <a:rPr lang="es-ES_tradnl" altLang="es-MX" sz="2400">
                <a:solidFill>
                  <a:schemeClr val="bg1"/>
                </a:solidFill>
              </a:rPr>
              <a:t>Pruebas presuncionales</a:t>
            </a:r>
          </a:p>
        </p:txBody>
      </p:sp>
      <p:sp>
        <p:nvSpPr>
          <p:cNvPr id="68612" name="Text Box 20">
            <a:extLst>
              <a:ext uri="{FF2B5EF4-FFF2-40B4-BE49-F238E27FC236}">
                <a16:creationId xmlns:a16="http://schemas.microsoft.com/office/drawing/2014/main" id="{3413E0A4-B3B7-4BE1-8689-3A09F0DEC5A0}"/>
              </a:ext>
            </a:extLst>
          </p:cNvPr>
          <p:cNvSpPr txBox="1">
            <a:spLocks noChangeArrowheads="1"/>
          </p:cNvSpPr>
          <p:nvPr/>
        </p:nvSpPr>
        <p:spPr bwMode="auto">
          <a:xfrm>
            <a:off x="4067175" y="4581525"/>
            <a:ext cx="4679950" cy="646113"/>
          </a:xfrm>
          <a:prstGeom prst="rect">
            <a:avLst/>
          </a:prstGeom>
          <a:solidFill>
            <a:schemeClr val="bg2">
              <a:alpha val="25098"/>
            </a:scheme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s-MX" altLang="es-MX" sz="1200" i="1"/>
              <a:t>FUENTE: Lessona, Carlo, Teoría de las pruebas en Derecho Civil, Vol. 2, Ed. Jurídica Universitaria, México, 2001, p. 605.</a:t>
            </a:r>
          </a:p>
          <a:p>
            <a:pPr eaLnBrk="1" hangingPunct="1"/>
            <a:r>
              <a:rPr lang="es-MX" altLang="es-MX" sz="1200" i="1"/>
              <a:t>Tesis XXXVII/2004 del TEPJF</a:t>
            </a:r>
          </a:p>
        </p:txBody>
      </p:sp>
      <p:sp>
        <p:nvSpPr>
          <p:cNvPr id="68613" name="Rectangle 6">
            <a:extLst>
              <a:ext uri="{FF2B5EF4-FFF2-40B4-BE49-F238E27FC236}">
                <a16:creationId xmlns:a16="http://schemas.microsoft.com/office/drawing/2014/main" id="{D41BF878-3E2F-4D32-8BD6-74B132E92DFC}"/>
              </a:ext>
            </a:extLst>
          </p:cNvPr>
          <p:cNvSpPr>
            <a:spLocks noChangeArrowheads="1"/>
          </p:cNvSpPr>
          <p:nvPr/>
        </p:nvSpPr>
        <p:spPr bwMode="auto">
          <a:xfrm>
            <a:off x="4984750" y="2058988"/>
            <a:ext cx="1214438" cy="720725"/>
          </a:xfrm>
          <a:prstGeom prst="rect">
            <a:avLst/>
          </a:prstGeom>
          <a:noFill/>
          <a:ln w="22225" algn="ctr">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s-MX" altLang="es-MX"/>
              <a:t>Legales</a:t>
            </a:r>
            <a:endParaRPr lang="es-ES" altLang="es-MX"/>
          </a:p>
        </p:txBody>
      </p:sp>
      <p:sp>
        <p:nvSpPr>
          <p:cNvPr id="68614" name="Rectangle 7">
            <a:extLst>
              <a:ext uri="{FF2B5EF4-FFF2-40B4-BE49-F238E27FC236}">
                <a16:creationId xmlns:a16="http://schemas.microsoft.com/office/drawing/2014/main" id="{7F06CEC9-F693-4FB2-BBF4-CECC968C2DA6}"/>
              </a:ext>
            </a:extLst>
          </p:cNvPr>
          <p:cNvSpPr>
            <a:spLocks noChangeArrowheads="1"/>
          </p:cNvSpPr>
          <p:nvPr/>
        </p:nvSpPr>
        <p:spPr bwMode="auto">
          <a:xfrm>
            <a:off x="4984750" y="3708400"/>
            <a:ext cx="1214438" cy="720725"/>
          </a:xfrm>
          <a:prstGeom prst="rect">
            <a:avLst/>
          </a:prstGeom>
          <a:noFill/>
          <a:ln w="22225" algn="ctr">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s-MX" altLang="es-MX"/>
              <a:t>Humanas</a:t>
            </a:r>
            <a:endParaRPr lang="es-ES" altLang="es-MX"/>
          </a:p>
        </p:txBody>
      </p:sp>
      <p:sp>
        <p:nvSpPr>
          <p:cNvPr id="68615" name="Rectangle 8">
            <a:extLst>
              <a:ext uri="{FF2B5EF4-FFF2-40B4-BE49-F238E27FC236}">
                <a16:creationId xmlns:a16="http://schemas.microsoft.com/office/drawing/2014/main" id="{F8CAE293-5979-4752-93AA-48AD9E31E1B9}"/>
              </a:ext>
            </a:extLst>
          </p:cNvPr>
          <p:cNvSpPr>
            <a:spLocks noChangeArrowheads="1"/>
          </p:cNvSpPr>
          <p:nvPr/>
        </p:nvSpPr>
        <p:spPr bwMode="auto">
          <a:xfrm>
            <a:off x="6516688" y="2058988"/>
            <a:ext cx="2376487" cy="720725"/>
          </a:xfrm>
          <a:prstGeom prst="rect">
            <a:avLst/>
          </a:prstGeom>
          <a:noFill/>
          <a:ln w="22225" algn="ctr">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s-MX" altLang="es-MX"/>
              <a:t>Si están establecidas por la ley</a:t>
            </a:r>
            <a:endParaRPr lang="es-ES" altLang="es-MX"/>
          </a:p>
        </p:txBody>
      </p:sp>
      <p:sp>
        <p:nvSpPr>
          <p:cNvPr id="68616" name="Rectangle 9">
            <a:extLst>
              <a:ext uri="{FF2B5EF4-FFF2-40B4-BE49-F238E27FC236}">
                <a16:creationId xmlns:a16="http://schemas.microsoft.com/office/drawing/2014/main" id="{D52DC895-B3A5-437F-9A48-E8EAA11229DF}"/>
              </a:ext>
            </a:extLst>
          </p:cNvPr>
          <p:cNvSpPr>
            <a:spLocks noChangeArrowheads="1"/>
          </p:cNvSpPr>
          <p:nvPr/>
        </p:nvSpPr>
        <p:spPr bwMode="auto">
          <a:xfrm>
            <a:off x="6516688" y="3708400"/>
            <a:ext cx="2376487" cy="720725"/>
          </a:xfrm>
          <a:prstGeom prst="rect">
            <a:avLst/>
          </a:prstGeom>
          <a:noFill/>
          <a:ln w="22225" algn="ctr">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s-MX" altLang="es-MX"/>
              <a:t>Si se dejan a la prudencia del juez</a:t>
            </a:r>
            <a:endParaRPr lang="es-ES" altLang="es-MX"/>
          </a:p>
        </p:txBody>
      </p:sp>
      <p:cxnSp>
        <p:nvCxnSpPr>
          <p:cNvPr id="68617" name="AutoShape 10">
            <a:extLst>
              <a:ext uri="{FF2B5EF4-FFF2-40B4-BE49-F238E27FC236}">
                <a16:creationId xmlns:a16="http://schemas.microsoft.com/office/drawing/2014/main" id="{90A29187-BC39-4E2A-8AF9-0559DFF0117D}"/>
              </a:ext>
            </a:extLst>
          </p:cNvPr>
          <p:cNvCxnSpPr>
            <a:cxnSpLocks noChangeShapeType="1"/>
            <a:stCxn id="68610" idx="3"/>
            <a:endCxn id="68613" idx="1"/>
          </p:cNvCxnSpPr>
          <p:nvPr/>
        </p:nvCxnSpPr>
        <p:spPr bwMode="auto">
          <a:xfrm flipV="1">
            <a:off x="4332288" y="2419350"/>
            <a:ext cx="652462" cy="765175"/>
          </a:xfrm>
          <a:prstGeom prst="bentConnector3">
            <a:avLst>
              <a:gd name="adj1" fmla="val 50000"/>
            </a:avLst>
          </a:prstGeom>
          <a:noFill/>
          <a:ln w="22225">
            <a:solidFill>
              <a:schemeClr val="accent1"/>
            </a:solidFill>
            <a:miter lim="800000"/>
            <a:headEnd/>
            <a:tailEnd type="triangle" w="med" len="med"/>
          </a:ln>
          <a:extLst>
            <a:ext uri="{909E8E84-426E-40DD-AFC4-6F175D3DCCD1}">
              <a14:hiddenFill xmlns:a14="http://schemas.microsoft.com/office/drawing/2010/main">
                <a:noFill/>
              </a14:hiddenFill>
            </a:ext>
          </a:extLst>
        </p:spPr>
      </p:cxnSp>
      <p:cxnSp>
        <p:nvCxnSpPr>
          <p:cNvPr id="68618" name="AutoShape 11">
            <a:extLst>
              <a:ext uri="{FF2B5EF4-FFF2-40B4-BE49-F238E27FC236}">
                <a16:creationId xmlns:a16="http://schemas.microsoft.com/office/drawing/2014/main" id="{423B1D08-F0E5-4CD2-8059-AD4169AE78CA}"/>
              </a:ext>
            </a:extLst>
          </p:cNvPr>
          <p:cNvCxnSpPr>
            <a:cxnSpLocks noChangeShapeType="1"/>
            <a:stCxn id="68610" idx="3"/>
            <a:endCxn id="68614" idx="1"/>
          </p:cNvCxnSpPr>
          <p:nvPr/>
        </p:nvCxnSpPr>
        <p:spPr bwMode="auto">
          <a:xfrm>
            <a:off x="4332288" y="3184525"/>
            <a:ext cx="652462" cy="884238"/>
          </a:xfrm>
          <a:prstGeom prst="bentConnector3">
            <a:avLst>
              <a:gd name="adj1" fmla="val 50000"/>
            </a:avLst>
          </a:prstGeom>
          <a:noFill/>
          <a:ln w="22225">
            <a:solidFill>
              <a:srgbClr val="0E502B"/>
            </a:solidFill>
            <a:miter lim="800000"/>
            <a:headEnd/>
            <a:tailEnd type="triangle" w="med" len="med"/>
          </a:ln>
          <a:extLst>
            <a:ext uri="{909E8E84-426E-40DD-AFC4-6F175D3DCCD1}">
              <a14:hiddenFill xmlns:a14="http://schemas.microsoft.com/office/drawing/2010/main">
                <a:noFill/>
              </a14:hiddenFill>
            </a:ext>
          </a:extLst>
        </p:spPr>
      </p:cxnSp>
      <p:cxnSp>
        <p:nvCxnSpPr>
          <p:cNvPr id="68619" name="AutoShape 12">
            <a:extLst>
              <a:ext uri="{FF2B5EF4-FFF2-40B4-BE49-F238E27FC236}">
                <a16:creationId xmlns:a16="http://schemas.microsoft.com/office/drawing/2014/main" id="{3C8A1D8E-D3CE-4668-8396-348610E62408}"/>
              </a:ext>
            </a:extLst>
          </p:cNvPr>
          <p:cNvCxnSpPr>
            <a:cxnSpLocks noChangeShapeType="1"/>
            <a:stCxn id="68613" idx="3"/>
            <a:endCxn id="68615" idx="1"/>
          </p:cNvCxnSpPr>
          <p:nvPr/>
        </p:nvCxnSpPr>
        <p:spPr bwMode="auto">
          <a:xfrm>
            <a:off x="6199188" y="2419350"/>
            <a:ext cx="317500" cy="1588"/>
          </a:xfrm>
          <a:prstGeom prst="straightConnector1">
            <a:avLst/>
          </a:prstGeom>
          <a:noFill/>
          <a:ln w="22225">
            <a:solidFill>
              <a:srgbClr val="0E502B"/>
            </a:solidFill>
            <a:round/>
            <a:headEnd/>
            <a:tailEnd type="triangle" w="med" len="med"/>
          </a:ln>
          <a:extLst>
            <a:ext uri="{909E8E84-426E-40DD-AFC4-6F175D3DCCD1}">
              <a14:hiddenFill xmlns:a14="http://schemas.microsoft.com/office/drawing/2010/main">
                <a:noFill/>
              </a14:hiddenFill>
            </a:ext>
          </a:extLst>
        </p:spPr>
      </p:cxnSp>
      <p:cxnSp>
        <p:nvCxnSpPr>
          <p:cNvPr id="68620" name="AutoShape 13">
            <a:extLst>
              <a:ext uri="{FF2B5EF4-FFF2-40B4-BE49-F238E27FC236}">
                <a16:creationId xmlns:a16="http://schemas.microsoft.com/office/drawing/2014/main" id="{D4797D1D-3E8E-4E82-8E9D-26270FC76911}"/>
              </a:ext>
            </a:extLst>
          </p:cNvPr>
          <p:cNvCxnSpPr>
            <a:cxnSpLocks noChangeShapeType="1"/>
            <a:stCxn id="68614" idx="3"/>
            <a:endCxn id="68616" idx="1"/>
          </p:cNvCxnSpPr>
          <p:nvPr/>
        </p:nvCxnSpPr>
        <p:spPr bwMode="auto">
          <a:xfrm>
            <a:off x="6199188" y="4068763"/>
            <a:ext cx="317500" cy="1587"/>
          </a:xfrm>
          <a:prstGeom prst="straightConnector1">
            <a:avLst/>
          </a:prstGeom>
          <a:noFill/>
          <a:ln w="22225">
            <a:solidFill>
              <a:srgbClr val="0E502B"/>
            </a:solidFill>
            <a:round/>
            <a:headEnd/>
            <a:tailEnd type="triangle" w="med" len="med"/>
          </a:ln>
          <a:extLst>
            <a:ext uri="{909E8E84-426E-40DD-AFC4-6F175D3DCCD1}">
              <a14:hiddenFill xmlns:a14="http://schemas.microsoft.com/office/drawing/2010/main">
                <a:noFill/>
              </a14:hiddenFill>
            </a:ext>
          </a:extLst>
        </p:spPr>
      </p:cxnSp>
      <p:sp>
        <p:nvSpPr>
          <p:cNvPr id="222222" name="AutoShape 14">
            <a:hlinkClick r:id="rId4" action="ppaction://hlinksldjump" highlightClick="1"/>
            <a:extLst>
              <a:ext uri="{FF2B5EF4-FFF2-40B4-BE49-F238E27FC236}">
                <a16:creationId xmlns:a16="http://schemas.microsoft.com/office/drawing/2014/main" id="{C306BCBC-97B6-47AF-B5F9-EFE5C45F0310}"/>
              </a:ext>
            </a:extLst>
          </p:cNvPr>
          <p:cNvSpPr>
            <a:spLocks noChangeArrowheads="1"/>
          </p:cNvSpPr>
          <p:nvPr/>
        </p:nvSpPr>
        <p:spPr bwMode="auto">
          <a:xfrm>
            <a:off x="4425950" y="6215063"/>
            <a:ext cx="360363" cy="338137"/>
          </a:xfrm>
          <a:prstGeom prst="actionButtonReturn">
            <a:avLst/>
          </a:prstGeom>
          <a:solidFill>
            <a:srgbClr val="92D050">
              <a:alpha val="25000"/>
            </a:srgbClr>
          </a:solidFill>
          <a:ln w="19050">
            <a:solidFill>
              <a:schemeClr val="tx1">
                <a:lumMod val="50000"/>
                <a:lumOff val="50000"/>
              </a:schemeClr>
            </a:solidFill>
            <a:miter lim="800000"/>
            <a:headEnd/>
            <a:tailEnd/>
          </a:ln>
          <a:effectLst/>
        </p:spPr>
        <p:txBody>
          <a:bodyPr anchor="ctr">
            <a:spAutoFit/>
          </a:bodyPr>
          <a:lstStyle/>
          <a:p>
            <a:pPr eaLnBrk="1" hangingPunct="1">
              <a:defRPr/>
            </a:pPr>
            <a:endParaRPr lang="es-MX">
              <a:ea typeface="ＭＳ Ｐゴシック"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3864B0-FA9D-67E4-3C30-EF7BE8F45752}"/>
              </a:ext>
            </a:extLst>
          </p:cNvPr>
          <p:cNvSpPr>
            <a:spLocks noGrp="1"/>
          </p:cNvSpPr>
          <p:nvPr>
            <p:ph type="title"/>
          </p:nvPr>
        </p:nvSpPr>
        <p:spPr/>
        <p:txBody>
          <a:bodyPr/>
          <a:lstStyle/>
          <a:p>
            <a:r>
              <a:rPr lang="es-MX" dirty="0"/>
              <a:t>Nota y Recomendación</a:t>
            </a:r>
          </a:p>
        </p:txBody>
      </p:sp>
      <p:sp>
        <p:nvSpPr>
          <p:cNvPr id="3" name="Marcador de contenido 2">
            <a:extLst>
              <a:ext uri="{FF2B5EF4-FFF2-40B4-BE49-F238E27FC236}">
                <a16:creationId xmlns:a16="http://schemas.microsoft.com/office/drawing/2014/main" id="{1D06480F-B94D-F47F-4AB2-9B00C9C7F850}"/>
              </a:ext>
            </a:extLst>
          </p:cNvPr>
          <p:cNvSpPr>
            <a:spLocks noGrp="1"/>
          </p:cNvSpPr>
          <p:nvPr>
            <p:ph idx="1"/>
          </p:nvPr>
        </p:nvSpPr>
        <p:spPr/>
        <p:txBody>
          <a:bodyPr>
            <a:normAutofit lnSpcReduction="10000"/>
          </a:bodyPr>
          <a:lstStyle/>
          <a:p>
            <a:pPr marL="0" indent="0" algn="just">
              <a:buNone/>
            </a:pPr>
            <a:r>
              <a:rPr lang="es-MX" dirty="0"/>
              <a:t>La presentación que apoya esta explicación es muy amplia, por lo cual, solamente se analizará su parte fundamental.</a:t>
            </a:r>
          </a:p>
          <a:p>
            <a:pPr marL="0" indent="0" algn="just">
              <a:buNone/>
            </a:pPr>
            <a:r>
              <a:rPr lang="es-MX" dirty="0"/>
              <a:t>Se recomienda la consulta, incluso en vía electrónica de la obra: Ruvalcaba García, Gabriela y Baez Silva, Carlos (Coordinadores). Manual de Justicia Electoral. Pérez De los reyes, Marco Antonio. Reglas comunes a los medios de impugnación en materia electoral (Las pruebas en materia electoral), páginas 87 a 92).</a:t>
            </a:r>
          </a:p>
        </p:txBody>
      </p:sp>
    </p:spTree>
    <p:extLst>
      <p:ext uri="{BB962C8B-B14F-4D97-AF65-F5344CB8AC3E}">
        <p14:creationId xmlns:p14="http://schemas.microsoft.com/office/powerpoint/2010/main" val="37190574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F84F854-7576-4E08-91E0-DA8D55F2DEDB}"/>
              </a:ext>
            </a:extLst>
          </p:cNvPr>
          <p:cNvSpPr>
            <a:spLocks noGrp="1"/>
          </p:cNvSpPr>
          <p:nvPr>
            <p:ph type="title"/>
          </p:nvPr>
        </p:nvSpPr>
        <p:spPr/>
        <p:txBody>
          <a:bodyPr>
            <a:normAutofit/>
          </a:bodyPr>
          <a:lstStyle/>
          <a:p>
            <a:r>
              <a:rPr lang="es-MX" sz="2000" dirty="0"/>
              <a:t>PRESUNCIÓN LEGAL Y PRESUNCIÓN HUMANA</a:t>
            </a:r>
          </a:p>
        </p:txBody>
      </p:sp>
      <p:sp>
        <p:nvSpPr>
          <p:cNvPr id="3" name="Marcador de contenido 2">
            <a:extLst>
              <a:ext uri="{FF2B5EF4-FFF2-40B4-BE49-F238E27FC236}">
                <a16:creationId xmlns:a16="http://schemas.microsoft.com/office/drawing/2014/main" id="{B30B29FF-3A37-4CA2-9E86-A55EA7FFDA85}"/>
              </a:ext>
            </a:extLst>
          </p:cNvPr>
          <p:cNvSpPr>
            <a:spLocks noGrp="1"/>
          </p:cNvSpPr>
          <p:nvPr>
            <p:ph idx="1"/>
          </p:nvPr>
        </p:nvSpPr>
        <p:spPr/>
        <p:txBody>
          <a:bodyPr>
            <a:normAutofit/>
          </a:bodyPr>
          <a:lstStyle/>
          <a:p>
            <a:pPr marL="0" indent="0" algn="just">
              <a:buNone/>
            </a:pPr>
            <a:r>
              <a:rPr lang="es-MX" sz="2000" b="1" dirty="0"/>
              <a:t>Legal: </a:t>
            </a:r>
            <a:r>
              <a:rPr lang="es-MX" sz="2000" dirty="0"/>
              <a:t>La establece el ordenamiento y puede ser: a) Iuris tantum, que admite prueba en contrario, por ejemplo, se presume que los actos de autoridad  son jurídicamente válidos, salvo prueba </a:t>
            </a:r>
            <a:r>
              <a:rPr lang="es-MX" sz="2000"/>
              <a:t>en contrario y, </a:t>
            </a:r>
            <a:r>
              <a:rPr lang="es-MX" sz="2000" dirty="0"/>
              <a:t>b) Iuris et de iure, no admite prueba en contrario, salvo en caso de prueba apócrifa, ejemplo, los documentos certificados por el Secretario General del órgano de autoridad, investido de fe pública hacen prueba plena.</a:t>
            </a:r>
          </a:p>
          <a:p>
            <a:pPr marL="0" indent="0" algn="just">
              <a:buNone/>
            </a:pPr>
            <a:r>
              <a:rPr lang="es-MX" sz="2000" b="1" dirty="0"/>
              <a:t>Humana: </a:t>
            </a:r>
            <a:r>
              <a:rPr lang="es-MX" sz="2000" dirty="0"/>
              <a:t>La realiza el juzgador, por ejemplo, si yo tengo en mi poder la cosa, se presume que soy el propietario; igualmente se presume que soy propietario de las cosas que se encuentran en el interior de mi casa, naturalmente este tipo de presunciones están sujetas a prueba.</a:t>
            </a:r>
            <a:endParaRPr lang="es-MX" sz="2000" b="1" dirty="0"/>
          </a:p>
        </p:txBody>
      </p:sp>
    </p:spTree>
    <p:extLst>
      <p:ext uri="{BB962C8B-B14F-4D97-AF65-F5344CB8AC3E}">
        <p14:creationId xmlns:p14="http://schemas.microsoft.com/office/powerpoint/2010/main" val="324768349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AutoShape 4">
            <a:extLst>
              <a:ext uri="{FF2B5EF4-FFF2-40B4-BE49-F238E27FC236}">
                <a16:creationId xmlns:a16="http://schemas.microsoft.com/office/drawing/2014/main" id="{0AB3A1F6-9DF6-4C93-9C75-30DD278ED5A5}"/>
              </a:ext>
            </a:extLst>
          </p:cNvPr>
          <p:cNvSpPr>
            <a:spLocks noChangeArrowheads="1"/>
          </p:cNvSpPr>
          <p:nvPr/>
        </p:nvSpPr>
        <p:spPr bwMode="auto">
          <a:xfrm>
            <a:off x="1763713" y="1773238"/>
            <a:ext cx="5832475" cy="1227137"/>
          </a:xfrm>
          <a:prstGeom prst="flowChartAlternateProcess">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s-MX" altLang="es-MX" sz="2000"/>
              <a:t>Conjunto de piezas escritas que documentan los actos procesales tanto del órgano jurisdiccional como de las partes y los terceros.</a:t>
            </a:r>
          </a:p>
        </p:txBody>
      </p:sp>
      <p:sp>
        <p:nvSpPr>
          <p:cNvPr id="70659" name="Text Box 8">
            <a:hlinkClick r:id="rId3"/>
            <a:extLst>
              <a:ext uri="{FF2B5EF4-FFF2-40B4-BE49-F238E27FC236}">
                <a16:creationId xmlns:a16="http://schemas.microsoft.com/office/drawing/2014/main" id="{274B3C82-EF9F-414A-90A5-CA127B6BDEF3}"/>
              </a:ext>
            </a:extLst>
          </p:cNvPr>
          <p:cNvSpPr txBox="1">
            <a:spLocks noChangeArrowheads="1"/>
          </p:cNvSpPr>
          <p:nvPr/>
        </p:nvSpPr>
        <p:spPr bwMode="auto">
          <a:xfrm>
            <a:off x="3851275" y="-26988"/>
            <a:ext cx="52863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1" hangingPunct="1">
              <a:spcBef>
                <a:spcPct val="20000"/>
              </a:spcBef>
            </a:pPr>
            <a:r>
              <a:rPr lang="es-ES_tradnl" altLang="es-MX" sz="2400">
                <a:solidFill>
                  <a:schemeClr val="bg1"/>
                </a:solidFill>
              </a:rPr>
              <a:t>Instrumental de actuaciones</a:t>
            </a:r>
          </a:p>
        </p:txBody>
      </p:sp>
      <p:sp>
        <p:nvSpPr>
          <p:cNvPr id="70660" name="Text Box 20">
            <a:extLst>
              <a:ext uri="{FF2B5EF4-FFF2-40B4-BE49-F238E27FC236}">
                <a16:creationId xmlns:a16="http://schemas.microsoft.com/office/drawing/2014/main" id="{9AE8BDF8-77D9-410F-9128-9CD668581814}"/>
              </a:ext>
            </a:extLst>
          </p:cNvPr>
          <p:cNvSpPr txBox="1">
            <a:spLocks noChangeArrowheads="1"/>
          </p:cNvSpPr>
          <p:nvPr/>
        </p:nvSpPr>
        <p:spPr bwMode="auto">
          <a:xfrm>
            <a:off x="3924300" y="5414963"/>
            <a:ext cx="4392613" cy="461962"/>
          </a:xfrm>
          <a:prstGeom prst="rect">
            <a:avLst/>
          </a:prstGeom>
          <a:solidFill>
            <a:schemeClr val="bg2">
              <a:alpha val="25098"/>
            </a:scheme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s-MX" altLang="es-MX" sz="1200" i="1"/>
              <a:t>FUENTE: Ovalle Favela, José, Teoría General del Proceso, 6ª ed., ed. Oxford University Press, México, 2005, pp. 294-295.</a:t>
            </a:r>
          </a:p>
        </p:txBody>
      </p:sp>
      <p:sp>
        <p:nvSpPr>
          <p:cNvPr id="70661" name="Rectangle 6">
            <a:extLst>
              <a:ext uri="{FF2B5EF4-FFF2-40B4-BE49-F238E27FC236}">
                <a16:creationId xmlns:a16="http://schemas.microsoft.com/office/drawing/2014/main" id="{A4BA1B41-9283-4C6A-A3AF-7E3030AE274D}"/>
              </a:ext>
            </a:extLst>
          </p:cNvPr>
          <p:cNvSpPr>
            <a:spLocks noChangeArrowheads="1"/>
          </p:cNvSpPr>
          <p:nvPr/>
        </p:nvSpPr>
        <p:spPr bwMode="auto">
          <a:xfrm>
            <a:off x="2411413" y="3500438"/>
            <a:ext cx="4537075" cy="1152525"/>
          </a:xfrm>
          <a:prstGeom prst="rect">
            <a:avLst/>
          </a:prstGeom>
          <a:noFill/>
          <a:ln w="22225" algn="ctr">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s-MX" altLang="es-MX" dirty="0"/>
              <a:t>Es decir</a:t>
            </a:r>
            <a:r>
              <a:rPr lang="es-MX" altLang="es-MX" dirty="0">
                <a:solidFill>
                  <a:srgbClr val="0E502B"/>
                </a:solidFill>
              </a:rPr>
              <a:t>, </a:t>
            </a:r>
            <a:r>
              <a:rPr lang="es-MX" altLang="es-MX" dirty="0">
                <a:solidFill>
                  <a:srgbClr val="2A2559"/>
                </a:solidFill>
              </a:rPr>
              <a:t>todo el expediente procesal: </a:t>
            </a:r>
            <a:r>
              <a:rPr lang="es-MX" altLang="es-MX" dirty="0"/>
              <a:t>demanda, escritos de terceros, pruebas, acuerdos, informes circunstanciados, etc.</a:t>
            </a:r>
            <a:endParaRPr lang="es-ES" altLang="es-MX" dirty="0"/>
          </a:p>
        </p:txBody>
      </p:sp>
      <p:cxnSp>
        <p:nvCxnSpPr>
          <p:cNvPr id="70662" name="AutoShape 7">
            <a:extLst>
              <a:ext uri="{FF2B5EF4-FFF2-40B4-BE49-F238E27FC236}">
                <a16:creationId xmlns:a16="http://schemas.microsoft.com/office/drawing/2014/main" id="{4DCE29A4-38EC-4536-A0EA-DA8A18002AED}"/>
              </a:ext>
            </a:extLst>
          </p:cNvPr>
          <p:cNvCxnSpPr>
            <a:cxnSpLocks noChangeShapeType="1"/>
            <a:stCxn id="70658" idx="2"/>
            <a:endCxn id="70661" idx="0"/>
          </p:cNvCxnSpPr>
          <p:nvPr/>
        </p:nvCxnSpPr>
        <p:spPr bwMode="auto">
          <a:xfrm rot="16200000" flipH="1">
            <a:off x="4429918" y="3250407"/>
            <a:ext cx="500063" cy="0"/>
          </a:xfrm>
          <a:prstGeom prst="straightConnector1">
            <a:avLst/>
          </a:prstGeom>
          <a:noFill/>
          <a:ln w="22225">
            <a:solidFill>
              <a:schemeClr val="accent1"/>
            </a:solidFill>
            <a:round/>
            <a:headEnd/>
            <a:tailEnd type="triangle" w="med" len="med"/>
          </a:ln>
          <a:extLst>
            <a:ext uri="{909E8E84-426E-40DD-AFC4-6F175D3DCCD1}">
              <a14:hiddenFill xmlns:a14="http://schemas.microsoft.com/office/drawing/2010/main">
                <a:noFill/>
              </a14:hiddenFill>
            </a:ext>
          </a:extLst>
        </p:spPr>
      </p:cxnSp>
      <p:sp>
        <p:nvSpPr>
          <p:cNvPr id="224264" name="AutoShape 8">
            <a:hlinkClick r:id="rId4" action="ppaction://hlinksldjump" highlightClick="1"/>
            <a:extLst>
              <a:ext uri="{FF2B5EF4-FFF2-40B4-BE49-F238E27FC236}">
                <a16:creationId xmlns:a16="http://schemas.microsoft.com/office/drawing/2014/main" id="{2FC1617B-2DE1-49BB-8C4F-BBE1E1713014}"/>
              </a:ext>
            </a:extLst>
          </p:cNvPr>
          <p:cNvSpPr>
            <a:spLocks noChangeArrowheads="1"/>
          </p:cNvSpPr>
          <p:nvPr/>
        </p:nvSpPr>
        <p:spPr bwMode="auto">
          <a:xfrm>
            <a:off x="4357688" y="6234113"/>
            <a:ext cx="431800" cy="338137"/>
          </a:xfrm>
          <a:prstGeom prst="actionButtonReturn">
            <a:avLst/>
          </a:prstGeom>
          <a:solidFill>
            <a:srgbClr val="92D050">
              <a:alpha val="25000"/>
            </a:srgbClr>
          </a:solidFill>
          <a:ln w="19050">
            <a:solidFill>
              <a:schemeClr val="tx1">
                <a:lumMod val="50000"/>
                <a:lumOff val="50000"/>
              </a:schemeClr>
            </a:solidFill>
            <a:miter lim="800000"/>
            <a:headEnd/>
            <a:tailEnd/>
          </a:ln>
          <a:effectLst/>
        </p:spPr>
        <p:txBody>
          <a:bodyPr anchor="ctr">
            <a:spAutoFit/>
          </a:bodyPr>
          <a:lstStyle/>
          <a:p>
            <a:pPr eaLnBrk="1" hangingPunct="1">
              <a:defRPr/>
            </a:pPr>
            <a:endParaRPr lang="es-MX">
              <a:ea typeface="ＭＳ Ｐゴシック" charset="-128"/>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1 Título">
            <a:extLst>
              <a:ext uri="{FF2B5EF4-FFF2-40B4-BE49-F238E27FC236}">
                <a16:creationId xmlns:a16="http://schemas.microsoft.com/office/drawing/2014/main" id="{70537E9B-37EB-4ACB-B296-F950F40C52AA}"/>
              </a:ext>
            </a:extLst>
          </p:cNvPr>
          <p:cNvSpPr>
            <a:spLocks/>
          </p:cNvSpPr>
          <p:nvPr/>
        </p:nvSpPr>
        <p:spPr bwMode="auto">
          <a:xfrm>
            <a:off x="971550" y="4100513"/>
            <a:ext cx="7200900" cy="1128712"/>
          </a:xfrm>
          <a:prstGeom prst="rect">
            <a:avLst/>
          </a:prstGeom>
          <a:noFill/>
          <a:ln w="19050" algn="ctr">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just" eaLnBrk="1" hangingPunct="1"/>
            <a:r>
              <a:rPr lang="es-ES" altLang="es-MX" sz="1900" dirty="0"/>
              <a:t>Estas pruebas sólo pueden servir como una posible fuente de indicios, con relación a las circunstancias particulares de cada caso y con los demás elementos del expediente.</a:t>
            </a:r>
          </a:p>
        </p:txBody>
      </p:sp>
      <p:sp>
        <p:nvSpPr>
          <p:cNvPr id="72707" name="Text Box 6">
            <a:extLst>
              <a:ext uri="{FF2B5EF4-FFF2-40B4-BE49-F238E27FC236}">
                <a16:creationId xmlns:a16="http://schemas.microsoft.com/office/drawing/2014/main" id="{E6BDD4F7-8756-44ED-AD42-DDEA862E8D6D}"/>
              </a:ext>
            </a:extLst>
          </p:cNvPr>
          <p:cNvSpPr txBox="1">
            <a:spLocks noChangeArrowheads="1"/>
          </p:cNvSpPr>
          <p:nvPr/>
        </p:nvSpPr>
        <p:spPr bwMode="auto">
          <a:xfrm>
            <a:off x="990600" y="-26988"/>
            <a:ext cx="81438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1" hangingPunct="1"/>
            <a:r>
              <a:rPr lang="es-ES_tradnl" altLang="es-MX" sz="2400">
                <a:solidFill>
                  <a:schemeClr val="bg1"/>
                </a:solidFill>
              </a:rPr>
              <a:t>Pruebas confesional y testimonial</a:t>
            </a:r>
            <a:endParaRPr lang="es-ES" altLang="es-MX" sz="2400">
              <a:solidFill>
                <a:schemeClr val="bg1"/>
              </a:solidFill>
            </a:endParaRPr>
          </a:p>
        </p:txBody>
      </p:sp>
      <p:sp>
        <p:nvSpPr>
          <p:cNvPr id="72708" name="Text Box 20">
            <a:extLst>
              <a:ext uri="{FF2B5EF4-FFF2-40B4-BE49-F238E27FC236}">
                <a16:creationId xmlns:a16="http://schemas.microsoft.com/office/drawing/2014/main" id="{B3DA7EF0-DD69-400F-9374-1CD81EB30BAF}"/>
              </a:ext>
            </a:extLst>
          </p:cNvPr>
          <p:cNvSpPr txBox="1">
            <a:spLocks noChangeArrowheads="1"/>
          </p:cNvSpPr>
          <p:nvPr/>
        </p:nvSpPr>
        <p:spPr bwMode="auto">
          <a:xfrm>
            <a:off x="4067175" y="5373688"/>
            <a:ext cx="4033838" cy="461962"/>
          </a:xfrm>
          <a:prstGeom prst="rect">
            <a:avLst/>
          </a:prstGeom>
          <a:solidFill>
            <a:schemeClr val="bg2">
              <a:alpha val="25098"/>
            </a:scheme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1" hangingPunct="1"/>
            <a:r>
              <a:rPr lang="es-MX" altLang="es-MX" sz="1200" i="1"/>
              <a:t>Jurisprudencia 11/2002 (testimonial) y</a:t>
            </a:r>
          </a:p>
          <a:p>
            <a:pPr algn="r" eaLnBrk="1" hangingPunct="1"/>
            <a:r>
              <a:rPr lang="es-MX" altLang="es-MX" sz="1200" i="1"/>
              <a:t> Tesis CXXII/2002 (deponentes); del TEPJF</a:t>
            </a:r>
            <a:endParaRPr lang="es-ES" altLang="es-MX" sz="1200" i="1"/>
          </a:p>
        </p:txBody>
      </p:sp>
      <p:sp>
        <p:nvSpPr>
          <p:cNvPr id="72709" name="AutoShape 13">
            <a:extLst>
              <a:ext uri="{FF2B5EF4-FFF2-40B4-BE49-F238E27FC236}">
                <a16:creationId xmlns:a16="http://schemas.microsoft.com/office/drawing/2014/main" id="{8F300F87-6D71-4650-AB9C-5A6831BA769A}"/>
              </a:ext>
            </a:extLst>
          </p:cNvPr>
          <p:cNvSpPr>
            <a:spLocks noChangeArrowheads="1"/>
          </p:cNvSpPr>
          <p:nvPr/>
        </p:nvSpPr>
        <p:spPr bwMode="auto">
          <a:xfrm>
            <a:off x="1165225" y="1143000"/>
            <a:ext cx="6813550" cy="1925638"/>
          </a:xfrm>
          <a:prstGeom prst="flowChartAlternateProcess">
            <a:avLst/>
          </a:prstGeom>
          <a:noFill/>
          <a:ln w="22225" algn="ctr">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just" eaLnBrk="1" hangingPunct="1"/>
            <a:r>
              <a:rPr lang="es-MX" altLang="es-MX" sz="2000"/>
              <a:t>Pueden ser ofrecidas y admitidas cuando versen sobre declaraciones que consten en acta levantada ante fedatario público, que las haya recibido directamente de los declarantes y siempre que éstos queden identificados y asienten la razón de su dicho.</a:t>
            </a:r>
            <a:endParaRPr lang="en-US" altLang="es-MX" sz="2000"/>
          </a:p>
        </p:txBody>
      </p:sp>
      <p:sp>
        <p:nvSpPr>
          <p:cNvPr id="226319" name="AutoShape 15">
            <a:hlinkClick r:id="rId3" action="ppaction://hlinksldjump" highlightClick="1"/>
            <a:extLst>
              <a:ext uri="{FF2B5EF4-FFF2-40B4-BE49-F238E27FC236}">
                <a16:creationId xmlns:a16="http://schemas.microsoft.com/office/drawing/2014/main" id="{71481E65-EC4E-47AB-BE98-646942FBBC40}"/>
              </a:ext>
            </a:extLst>
          </p:cNvPr>
          <p:cNvSpPr>
            <a:spLocks noChangeArrowheads="1"/>
          </p:cNvSpPr>
          <p:nvPr/>
        </p:nvSpPr>
        <p:spPr bwMode="auto">
          <a:xfrm>
            <a:off x="4425950" y="6189663"/>
            <a:ext cx="431800" cy="338137"/>
          </a:xfrm>
          <a:prstGeom prst="actionButtonReturn">
            <a:avLst/>
          </a:prstGeom>
          <a:solidFill>
            <a:srgbClr val="92D050">
              <a:alpha val="25000"/>
            </a:srgbClr>
          </a:solidFill>
          <a:ln w="19050">
            <a:solidFill>
              <a:schemeClr val="tx1">
                <a:lumMod val="50000"/>
                <a:lumOff val="50000"/>
              </a:schemeClr>
            </a:solidFill>
            <a:miter lim="800000"/>
            <a:headEnd/>
            <a:tailEnd/>
          </a:ln>
          <a:effectLst/>
        </p:spPr>
        <p:txBody>
          <a:bodyPr anchor="ctr">
            <a:spAutoFit/>
          </a:bodyPr>
          <a:lstStyle/>
          <a:p>
            <a:pPr eaLnBrk="1" hangingPunct="1">
              <a:defRPr/>
            </a:pPr>
            <a:endParaRPr lang="es-MX">
              <a:ea typeface="ＭＳ Ｐゴシック" charset="-128"/>
            </a:endParaRPr>
          </a:p>
        </p:txBody>
      </p:sp>
      <p:cxnSp>
        <p:nvCxnSpPr>
          <p:cNvPr id="72711" name="8 Conector recto de flecha">
            <a:extLst>
              <a:ext uri="{FF2B5EF4-FFF2-40B4-BE49-F238E27FC236}">
                <a16:creationId xmlns:a16="http://schemas.microsoft.com/office/drawing/2014/main" id="{1DC7BCE0-83B9-4563-99C5-B0CA9EE44410}"/>
              </a:ext>
            </a:extLst>
          </p:cNvPr>
          <p:cNvCxnSpPr>
            <a:cxnSpLocks noChangeShapeType="1"/>
            <a:stCxn id="72709" idx="2"/>
            <a:endCxn id="72706" idx="0"/>
          </p:cNvCxnSpPr>
          <p:nvPr/>
        </p:nvCxnSpPr>
        <p:spPr bwMode="auto">
          <a:xfrm rot="5400000">
            <a:off x="4057650" y="3584575"/>
            <a:ext cx="1030288" cy="1588"/>
          </a:xfrm>
          <a:prstGeom prst="straightConnector1">
            <a:avLst/>
          </a:prstGeom>
          <a:noFill/>
          <a:ln w="22225">
            <a:solidFill>
              <a:schemeClr val="accent1"/>
            </a:solidFill>
            <a:round/>
            <a:headEnd/>
            <a:tailEnd type="triangle" w="med" len="med"/>
          </a:ln>
          <a:extLst>
            <a:ext uri="{909E8E84-426E-40DD-AFC4-6F175D3DCCD1}">
              <a14:hiddenFill xmlns:a14="http://schemas.microsoft.com/office/drawing/2010/main">
                <a:noFill/>
              </a14:hiddenFill>
            </a:ext>
          </a:extLst>
        </p:spPr>
      </p:cxnSp>
      <p:sp>
        <p:nvSpPr>
          <p:cNvPr id="72712" name="Text Box 20">
            <a:extLst>
              <a:ext uri="{FF2B5EF4-FFF2-40B4-BE49-F238E27FC236}">
                <a16:creationId xmlns:a16="http://schemas.microsoft.com/office/drawing/2014/main" id="{183433E3-3123-495D-81CC-0DB015499EE4}"/>
              </a:ext>
            </a:extLst>
          </p:cNvPr>
          <p:cNvSpPr txBox="1">
            <a:spLocks noChangeArrowheads="1"/>
          </p:cNvSpPr>
          <p:nvPr/>
        </p:nvSpPr>
        <p:spPr bwMode="auto">
          <a:xfrm>
            <a:off x="5653088" y="3213100"/>
            <a:ext cx="2232025" cy="276225"/>
          </a:xfrm>
          <a:prstGeom prst="rect">
            <a:avLst/>
          </a:prstGeom>
          <a:solidFill>
            <a:schemeClr val="bg2">
              <a:alpha val="25098"/>
            </a:scheme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1" hangingPunct="1"/>
            <a:r>
              <a:rPr lang="es-MX" altLang="es-MX" sz="1200" i="1"/>
              <a:t>Artículo 14.2 de la LGSMIME</a:t>
            </a:r>
            <a:endParaRPr lang="es-ES" altLang="es-MX" sz="1200" i="1"/>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E56C291-60E0-4716-ABE7-3D0BD2F3EE06}"/>
              </a:ext>
            </a:extLst>
          </p:cNvPr>
          <p:cNvSpPr>
            <a:spLocks noGrp="1"/>
          </p:cNvSpPr>
          <p:nvPr>
            <p:ph type="title"/>
          </p:nvPr>
        </p:nvSpPr>
        <p:spPr/>
        <p:txBody>
          <a:bodyPr/>
          <a:lstStyle/>
          <a:p>
            <a:r>
              <a:rPr lang="es-MX" dirty="0"/>
              <a:t>Jurisprudencia 11/2002 </a:t>
            </a:r>
          </a:p>
        </p:txBody>
      </p:sp>
      <p:sp>
        <p:nvSpPr>
          <p:cNvPr id="3" name="Marcador de contenido 2">
            <a:extLst>
              <a:ext uri="{FF2B5EF4-FFF2-40B4-BE49-F238E27FC236}">
                <a16:creationId xmlns:a16="http://schemas.microsoft.com/office/drawing/2014/main" id="{11EA8F6E-D45E-4329-89CF-5B9EFBA2638B}"/>
              </a:ext>
            </a:extLst>
          </p:cNvPr>
          <p:cNvSpPr>
            <a:spLocks noGrp="1"/>
          </p:cNvSpPr>
          <p:nvPr>
            <p:ph idx="1"/>
          </p:nvPr>
        </p:nvSpPr>
        <p:spPr/>
        <p:txBody>
          <a:bodyPr>
            <a:normAutofit lnSpcReduction="10000"/>
          </a:bodyPr>
          <a:lstStyle/>
          <a:p>
            <a:pPr marL="0" indent="0" algn="just">
              <a:buNone/>
            </a:pPr>
            <a:r>
              <a:rPr lang="es-MX" sz="2400" dirty="0"/>
              <a:t>“PRUEBA TESTIMONIAL. EN MATERIA ELECTORAL SÓLO PUEDE APORTAR INDICIOS: … como en la diligencia en que el notario elabora el acta no se involucra directamente el juzgador, ni asiste el contrario al oferente de la prueba, tal falta de inmediación merma de por sí el valor que pudiera tener esta probanza… por la forma de su desahogo  la apreciación debe hacerse con vista a las reglas de la lógica y a las máximas de la experiencia, en consideración a las circunstancias particulares que se presenten en cada caso, y en relación con los demás elementos del expediente, como una posible fuente de indicios.</a:t>
            </a:r>
          </a:p>
        </p:txBody>
      </p:sp>
    </p:spTree>
    <p:extLst>
      <p:ext uri="{BB962C8B-B14F-4D97-AF65-F5344CB8AC3E}">
        <p14:creationId xmlns:p14="http://schemas.microsoft.com/office/powerpoint/2010/main" val="207969857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4 Proceso">
            <a:extLst>
              <a:ext uri="{FF2B5EF4-FFF2-40B4-BE49-F238E27FC236}">
                <a16:creationId xmlns:a16="http://schemas.microsoft.com/office/drawing/2014/main" id="{C64A492A-A191-4306-85D6-2A989217BC8B}"/>
              </a:ext>
            </a:extLst>
          </p:cNvPr>
          <p:cNvSpPr>
            <a:spLocks noChangeArrowheads="1"/>
          </p:cNvSpPr>
          <p:nvPr/>
        </p:nvSpPr>
        <p:spPr bwMode="auto">
          <a:xfrm>
            <a:off x="1187450" y="981075"/>
            <a:ext cx="6769100" cy="1365250"/>
          </a:xfrm>
          <a:prstGeom prst="flowChartProcess">
            <a:avLst/>
          </a:prstGeom>
          <a:noFill/>
          <a:ln w="22225" algn="ctr">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es-MX" altLang="es-MX" sz="2000">
              <a:solidFill>
                <a:srgbClr val="2A2559"/>
              </a:solidFill>
            </a:endParaRPr>
          </a:p>
        </p:txBody>
      </p:sp>
      <p:sp>
        <p:nvSpPr>
          <p:cNvPr id="75779" name="Text Box 13">
            <a:extLst>
              <a:ext uri="{FF2B5EF4-FFF2-40B4-BE49-F238E27FC236}">
                <a16:creationId xmlns:a16="http://schemas.microsoft.com/office/drawing/2014/main" id="{45DE1115-26E4-4E0B-A255-E4B25C27B0EF}"/>
              </a:ext>
            </a:extLst>
          </p:cNvPr>
          <p:cNvSpPr txBox="1">
            <a:spLocks noChangeArrowheads="1"/>
          </p:cNvSpPr>
          <p:nvPr/>
        </p:nvSpPr>
        <p:spPr bwMode="auto">
          <a:xfrm>
            <a:off x="2484438" y="-26988"/>
            <a:ext cx="66516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1" hangingPunct="1"/>
            <a:r>
              <a:rPr lang="es-ES_tradnl" altLang="es-MX" sz="2400">
                <a:solidFill>
                  <a:schemeClr val="bg1"/>
                </a:solidFill>
              </a:rPr>
              <a:t>Reconocimientos o Inspecciones Judiciales</a:t>
            </a:r>
            <a:endParaRPr lang="es-ES" altLang="es-MX" sz="2400">
              <a:solidFill>
                <a:schemeClr val="bg1"/>
              </a:solidFill>
            </a:endParaRPr>
          </a:p>
        </p:txBody>
      </p:sp>
      <p:sp>
        <p:nvSpPr>
          <p:cNvPr id="228374" name="AutoShape 22">
            <a:hlinkClick r:id="rId2" action="ppaction://hlinksldjump" highlightClick="1"/>
            <a:extLst>
              <a:ext uri="{FF2B5EF4-FFF2-40B4-BE49-F238E27FC236}">
                <a16:creationId xmlns:a16="http://schemas.microsoft.com/office/drawing/2014/main" id="{A33331EE-40AE-4E03-83F4-911F4687E6C2}"/>
              </a:ext>
            </a:extLst>
          </p:cNvPr>
          <p:cNvSpPr>
            <a:spLocks noChangeArrowheads="1"/>
          </p:cNvSpPr>
          <p:nvPr/>
        </p:nvSpPr>
        <p:spPr bwMode="auto">
          <a:xfrm>
            <a:off x="6661150" y="6081442"/>
            <a:ext cx="431800" cy="338138"/>
          </a:xfrm>
          <a:prstGeom prst="actionButtonReturn">
            <a:avLst/>
          </a:prstGeom>
          <a:solidFill>
            <a:srgbClr val="92D050">
              <a:alpha val="25000"/>
            </a:srgbClr>
          </a:solidFill>
          <a:ln w="19050">
            <a:solidFill>
              <a:schemeClr val="tx1">
                <a:lumMod val="50000"/>
                <a:lumOff val="50000"/>
              </a:schemeClr>
            </a:solidFill>
            <a:miter lim="800000"/>
            <a:headEnd/>
            <a:tailEnd/>
          </a:ln>
          <a:effectLst/>
        </p:spPr>
        <p:txBody>
          <a:bodyPr anchor="ctr">
            <a:spAutoFit/>
          </a:bodyPr>
          <a:lstStyle/>
          <a:p>
            <a:pPr eaLnBrk="1" hangingPunct="1">
              <a:defRPr/>
            </a:pPr>
            <a:endParaRPr lang="es-MX">
              <a:ea typeface="ＭＳ Ｐゴシック" charset="-128"/>
            </a:endParaRPr>
          </a:p>
        </p:txBody>
      </p:sp>
      <p:sp>
        <p:nvSpPr>
          <p:cNvPr id="75781" name="4 Proceso">
            <a:extLst>
              <a:ext uri="{FF2B5EF4-FFF2-40B4-BE49-F238E27FC236}">
                <a16:creationId xmlns:a16="http://schemas.microsoft.com/office/drawing/2014/main" id="{98C45545-1E3E-435C-A522-A042B9720F72}"/>
              </a:ext>
            </a:extLst>
          </p:cNvPr>
          <p:cNvSpPr>
            <a:spLocks noChangeArrowheads="1"/>
          </p:cNvSpPr>
          <p:nvPr/>
        </p:nvSpPr>
        <p:spPr bwMode="auto">
          <a:xfrm>
            <a:off x="1181100" y="2562225"/>
            <a:ext cx="6769100" cy="989013"/>
          </a:xfrm>
          <a:prstGeom prst="flowChartProcess">
            <a:avLst/>
          </a:prstGeom>
          <a:noFill/>
          <a:ln w="22225" algn="ctr">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es-MX" altLang="es-MX" sz="2000">
              <a:solidFill>
                <a:srgbClr val="2A2559"/>
              </a:solidFill>
            </a:endParaRPr>
          </a:p>
        </p:txBody>
      </p:sp>
      <p:sp>
        <p:nvSpPr>
          <p:cNvPr id="75782" name="4 Proceso">
            <a:extLst>
              <a:ext uri="{FF2B5EF4-FFF2-40B4-BE49-F238E27FC236}">
                <a16:creationId xmlns:a16="http://schemas.microsoft.com/office/drawing/2014/main" id="{0BE014F2-F16E-4B05-B9A7-FC9DA0D6D0F3}"/>
              </a:ext>
            </a:extLst>
          </p:cNvPr>
          <p:cNvSpPr>
            <a:spLocks noChangeArrowheads="1"/>
          </p:cNvSpPr>
          <p:nvPr/>
        </p:nvSpPr>
        <p:spPr bwMode="auto">
          <a:xfrm>
            <a:off x="1193800" y="3835400"/>
            <a:ext cx="6769100" cy="989013"/>
          </a:xfrm>
          <a:prstGeom prst="flowChartProcess">
            <a:avLst/>
          </a:prstGeom>
          <a:noFill/>
          <a:ln w="22225" algn="ctr">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es-MX" altLang="es-MX" sz="2000">
              <a:solidFill>
                <a:srgbClr val="2A2559"/>
              </a:solidFill>
            </a:endParaRPr>
          </a:p>
        </p:txBody>
      </p:sp>
      <p:sp>
        <p:nvSpPr>
          <p:cNvPr id="75783" name="4 Proceso">
            <a:extLst>
              <a:ext uri="{FF2B5EF4-FFF2-40B4-BE49-F238E27FC236}">
                <a16:creationId xmlns:a16="http://schemas.microsoft.com/office/drawing/2014/main" id="{F9435EA4-A0D1-4E13-9779-C62368FF2C8B}"/>
              </a:ext>
            </a:extLst>
          </p:cNvPr>
          <p:cNvSpPr>
            <a:spLocks noChangeArrowheads="1"/>
          </p:cNvSpPr>
          <p:nvPr/>
        </p:nvSpPr>
        <p:spPr bwMode="auto">
          <a:xfrm>
            <a:off x="1187450" y="5038725"/>
            <a:ext cx="6775450" cy="989013"/>
          </a:xfrm>
          <a:prstGeom prst="flowChartProcess">
            <a:avLst/>
          </a:prstGeom>
          <a:noFill/>
          <a:ln w="22225" algn="ctr">
            <a:solidFill>
              <a:srgbClr val="0E502B"/>
            </a:solidFill>
            <a:round/>
            <a:headEnd/>
            <a:tailEnd/>
          </a:ln>
          <a:extLst>
            <a:ext uri="{909E8E84-426E-40DD-AFC4-6F175D3DCCD1}">
              <a14:hiddenFill xmlns:a14="http://schemas.microsoft.com/office/drawing/2010/main">
                <a:solidFill>
                  <a:srgbClr val="FFFFFF"/>
                </a:solidFill>
              </a14:hiddenFill>
            </a:ext>
          </a:extLst>
        </p:spPr>
        <p:txBody>
          <a:bodyPr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es-MX" altLang="es-MX" sz="2000"/>
          </a:p>
        </p:txBody>
      </p:sp>
      <p:sp>
        <p:nvSpPr>
          <p:cNvPr id="75784" name="Rectángulo 2">
            <a:extLst>
              <a:ext uri="{FF2B5EF4-FFF2-40B4-BE49-F238E27FC236}">
                <a16:creationId xmlns:a16="http://schemas.microsoft.com/office/drawing/2014/main" id="{805F7C31-E482-49F9-BDC9-FB5C19D41EB6}"/>
              </a:ext>
            </a:extLst>
          </p:cNvPr>
          <p:cNvSpPr>
            <a:spLocks noChangeArrowheads="1"/>
          </p:cNvSpPr>
          <p:nvPr/>
        </p:nvSpPr>
        <p:spPr bwMode="auto">
          <a:xfrm>
            <a:off x="1193800" y="1049338"/>
            <a:ext cx="6756400" cy="166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just">
              <a:lnSpc>
                <a:spcPct val="107000"/>
              </a:lnSpc>
              <a:spcAft>
                <a:spcPts val="800"/>
              </a:spcAft>
            </a:pPr>
            <a:r>
              <a:rPr lang="es-MX" altLang="es-MX">
                <a:latin typeface="Calibri" panose="020F0502020204030204" pitchFamily="34" charset="0"/>
                <a:ea typeface="Calibri" panose="020F0502020204030204" pitchFamily="34" charset="0"/>
                <a:cs typeface="Times New Roman" panose="02020603050405020304" pitchFamily="18" charset="0"/>
              </a:rPr>
              <a:t>Esta clase de prueba puede practicarse a petición de parte o por orden del tribunal, con citación en tiempo y forma, cuando pueda ser útil para aclarar o fijar hechos relativos a la controversia que no requieran conocimientos técnicos especiales. (Artículo 161 CFPC*).</a:t>
            </a:r>
          </a:p>
          <a:p>
            <a:pPr algn="just">
              <a:lnSpc>
                <a:spcPct val="107000"/>
              </a:lnSpc>
              <a:spcAft>
                <a:spcPts val="800"/>
              </a:spcAft>
            </a:pPr>
            <a:endParaRPr lang="es-MX" altLang="es-MX">
              <a:latin typeface="Calibri" panose="020F0502020204030204" pitchFamily="34" charset="0"/>
              <a:ea typeface="Calibri" panose="020F0502020204030204" pitchFamily="34" charset="0"/>
              <a:cs typeface="Times New Roman" panose="02020603050405020304" pitchFamily="18" charset="0"/>
            </a:endParaRPr>
          </a:p>
        </p:txBody>
      </p:sp>
      <p:sp>
        <p:nvSpPr>
          <p:cNvPr id="75785" name="Rectángulo 9">
            <a:extLst>
              <a:ext uri="{FF2B5EF4-FFF2-40B4-BE49-F238E27FC236}">
                <a16:creationId xmlns:a16="http://schemas.microsoft.com/office/drawing/2014/main" id="{3DB14210-FEB0-4456-A1EF-007820386859}"/>
              </a:ext>
            </a:extLst>
          </p:cNvPr>
          <p:cNvSpPr>
            <a:spLocks noChangeArrowheads="1"/>
          </p:cNvSpPr>
          <p:nvPr/>
        </p:nvSpPr>
        <p:spPr bwMode="auto">
          <a:xfrm>
            <a:off x="1181100" y="2633663"/>
            <a:ext cx="6757988" cy="960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just">
              <a:lnSpc>
                <a:spcPct val="107000"/>
              </a:lnSpc>
              <a:spcAft>
                <a:spcPts val="800"/>
              </a:spcAft>
            </a:pPr>
            <a:r>
              <a:rPr lang="es-MX" altLang="es-MX" dirty="0">
                <a:latin typeface="Calibri" panose="020F0502020204030204" pitchFamily="34" charset="0"/>
                <a:cs typeface="Times New Roman" panose="02020603050405020304" pitchFamily="18" charset="0"/>
              </a:rPr>
              <a:t>Las partes, sus representantes y sus abogados podrán asistir a la inspección y formular las observaciones que consideren oportunas. (Artículo 162 CFPC*).</a:t>
            </a:r>
          </a:p>
        </p:txBody>
      </p:sp>
      <p:sp>
        <p:nvSpPr>
          <p:cNvPr id="75786" name="Rectángulo 10">
            <a:extLst>
              <a:ext uri="{FF2B5EF4-FFF2-40B4-BE49-F238E27FC236}">
                <a16:creationId xmlns:a16="http://schemas.microsoft.com/office/drawing/2014/main" id="{74094D5A-9816-4D7B-800C-E364D025FFFC}"/>
              </a:ext>
            </a:extLst>
          </p:cNvPr>
          <p:cNvSpPr>
            <a:spLocks noChangeArrowheads="1"/>
          </p:cNvSpPr>
          <p:nvPr/>
        </p:nvSpPr>
        <p:spPr bwMode="auto">
          <a:xfrm>
            <a:off x="1193800" y="3978275"/>
            <a:ext cx="6745288" cy="6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just">
              <a:lnSpc>
                <a:spcPct val="107000"/>
              </a:lnSpc>
              <a:spcAft>
                <a:spcPts val="800"/>
              </a:spcAft>
            </a:pPr>
            <a:r>
              <a:rPr lang="es-MX" altLang="es-MX" dirty="0">
                <a:latin typeface="Calibri" panose="020F0502020204030204" pitchFamily="34" charset="0"/>
                <a:ea typeface="Calibri" panose="020F0502020204030204" pitchFamily="34" charset="0"/>
                <a:cs typeface="Times New Roman" panose="02020603050405020304" pitchFamily="18" charset="0"/>
              </a:rPr>
              <a:t>De la diligencia de inspección se levantará acta circunstanciada, que firmarán los que a ella concurran. (Artículo 163 CFPC*).</a:t>
            </a:r>
          </a:p>
        </p:txBody>
      </p:sp>
      <p:sp>
        <p:nvSpPr>
          <p:cNvPr id="75787" name="Rectángulo 11">
            <a:extLst>
              <a:ext uri="{FF2B5EF4-FFF2-40B4-BE49-F238E27FC236}">
                <a16:creationId xmlns:a16="http://schemas.microsoft.com/office/drawing/2014/main" id="{0B5387BA-BBB7-4B9D-8F12-6D1E62D47967}"/>
              </a:ext>
            </a:extLst>
          </p:cNvPr>
          <p:cNvSpPr>
            <a:spLocks noChangeArrowheads="1"/>
          </p:cNvSpPr>
          <p:nvPr/>
        </p:nvSpPr>
        <p:spPr bwMode="auto">
          <a:xfrm>
            <a:off x="1179732" y="5029420"/>
            <a:ext cx="6783168" cy="968375"/>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just">
              <a:lnSpc>
                <a:spcPct val="107000"/>
              </a:lnSpc>
              <a:spcAft>
                <a:spcPts val="800"/>
              </a:spcAft>
            </a:pPr>
            <a:r>
              <a:rPr lang="es-MX" altLang="es-MX" dirty="0">
                <a:latin typeface="Calibri" panose="020F0502020204030204" pitchFamily="34" charset="0"/>
                <a:ea typeface="Calibri" panose="020F0502020204030204" pitchFamily="34" charset="0"/>
                <a:cs typeface="Times New Roman" panose="02020603050405020304" pitchFamily="18" charset="0"/>
              </a:rPr>
              <a:t>A juicio del tribunal o a petición de parte, se levantarán planos o se tomarán fotografías del lugar u objetos inspeccionados. (Artículo 164 CFPC*).</a:t>
            </a:r>
          </a:p>
        </p:txBody>
      </p:sp>
      <p:sp>
        <p:nvSpPr>
          <p:cNvPr id="13" name="Rectángulo: esquinas redondeadas 12">
            <a:extLst>
              <a:ext uri="{FF2B5EF4-FFF2-40B4-BE49-F238E27FC236}">
                <a16:creationId xmlns:a16="http://schemas.microsoft.com/office/drawing/2014/main" id="{3290D4E3-380A-493E-9F89-35A0F30B9BA7}"/>
              </a:ext>
            </a:extLst>
          </p:cNvPr>
          <p:cNvSpPr/>
          <p:nvPr/>
        </p:nvSpPr>
        <p:spPr>
          <a:xfrm>
            <a:off x="2484438" y="6284305"/>
            <a:ext cx="3671887" cy="338138"/>
          </a:xfrm>
          <a:prstGeom prst="roundRect">
            <a:avLst/>
          </a:prstGeom>
          <a:noFill/>
          <a:ln w="12700">
            <a:solidFill>
              <a:srgbClr val="0E502B"/>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s-MX" sz="1400" dirty="0">
                <a:solidFill>
                  <a:schemeClr val="tx1"/>
                </a:solidFill>
              </a:rPr>
              <a:t>*Código Federal de Procedimientos Civiles</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ext Box 14"/>
          <p:cNvSpPr txBox="1">
            <a:spLocks noChangeArrowheads="1"/>
          </p:cNvSpPr>
          <p:nvPr/>
        </p:nvSpPr>
        <p:spPr bwMode="auto">
          <a:xfrm>
            <a:off x="3168650" y="0"/>
            <a:ext cx="59753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r" defTabSz="914400" eaLnBrk="1" fontAlgn="base" hangingPunct="1">
              <a:spcBef>
                <a:spcPct val="50000"/>
              </a:spcBef>
              <a:spcAft>
                <a:spcPct val="0"/>
              </a:spcAft>
            </a:pPr>
            <a:r>
              <a:rPr lang="es-ES" altLang="es-MX" sz="2000" b="1" dirty="0">
                <a:solidFill>
                  <a:schemeClr val="accent3">
                    <a:lumMod val="75000"/>
                  </a:schemeClr>
                </a:solidFill>
              </a:rPr>
              <a:t>Principios aplicables: Principio de legalidad</a:t>
            </a:r>
          </a:p>
        </p:txBody>
      </p:sp>
      <p:graphicFrame>
        <p:nvGraphicFramePr>
          <p:cNvPr id="7" name="Group 2"/>
          <p:cNvGraphicFramePr>
            <a:graphicFrameLocks/>
          </p:cNvGraphicFramePr>
          <p:nvPr>
            <p:extLst>
              <p:ext uri="{D42A27DB-BD31-4B8C-83A1-F6EECF244321}">
                <p14:modId xmlns:p14="http://schemas.microsoft.com/office/powerpoint/2010/main" val="1345189275"/>
              </p:ext>
            </p:extLst>
          </p:nvPr>
        </p:nvGraphicFramePr>
        <p:xfrm>
          <a:off x="539750" y="1085651"/>
          <a:ext cx="8208963" cy="3749675"/>
        </p:xfrm>
        <a:graphic>
          <a:graphicData uri="http://schemas.openxmlformats.org/drawingml/2006/table">
            <a:tbl>
              <a:tblPr>
                <a:tableStyleId>{00A15C55-8517-42AA-B614-E9B94910E393}</a:tableStyleId>
              </a:tblPr>
              <a:tblGrid>
                <a:gridCol w="8208963">
                  <a:extLst>
                    <a:ext uri="{9D8B030D-6E8A-4147-A177-3AD203B41FA5}">
                      <a16:colId xmlns:a16="http://schemas.microsoft.com/office/drawing/2014/main" val="20000"/>
                    </a:ext>
                  </a:extLst>
                </a:gridCol>
              </a:tblGrid>
              <a:tr h="3749675">
                <a:tc>
                  <a:txBody>
                    <a:bodyPr/>
                    <a:lstStyle/>
                    <a:p>
                      <a:pPr algn="just" eaLnBrk="1" hangingPunct="1">
                        <a:lnSpc>
                          <a:spcPct val="150000"/>
                        </a:lnSpc>
                        <a:defRPr/>
                      </a:pPr>
                      <a:r>
                        <a:rPr lang="es-ES" sz="2000" i="0" u="none" dirty="0">
                          <a:effectLst/>
                        </a:rPr>
                        <a:t>Con la reforma de 1996 se estableció un</a:t>
                      </a:r>
                      <a:r>
                        <a:rPr lang="es-ES" sz="2000" i="0" u="none" dirty="0">
                          <a:solidFill>
                            <a:srgbClr val="560730"/>
                          </a:solidFill>
                          <a:effectLst/>
                        </a:rPr>
                        <a:t> </a:t>
                      </a:r>
                      <a:r>
                        <a:rPr lang="es-ES" sz="2000" b="1" i="0" u="none" dirty="0">
                          <a:solidFill>
                            <a:schemeClr val="accent3">
                              <a:lumMod val="75000"/>
                            </a:schemeClr>
                          </a:solidFill>
                          <a:effectLst/>
                        </a:rPr>
                        <a:t>sistema integral de justicia en materia electoral</a:t>
                      </a:r>
                      <a:r>
                        <a:rPr lang="es-ES" sz="2000" b="1" i="0" u="none" dirty="0">
                          <a:solidFill>
                            <a:schemeClr val="tx1"/>
                          </a:solidFill>
                          <a:effectLst/>
                        </a:rPr>
                        <a:t> </a:t>
                      </a:r>
                      <a:r>
                        <a:rPr lang="es-ES" sz="2000" i="0" u="none" dirty="0">
                          <a:effectLst/>
                        </a:rPr>
                        <a:t>para que todas las leyes,</a:t>
                      </a:r>
                      <a:r>
                        <a:rPr lang="es-ES" sz="2000" i="0" u="none" dirty="0">
                          <a:solidFill>
                            <a:srgbClr val="560730"/>
                          </a:solidFill>
                          <a:effectLst/>
                        </a:rPr>
                        <a:t> </a:t>
                      </a:r>
                      <a:r>
                        <a:rPr lang="es-ES" sz="2000" i="0" u="none" dirty="0">
                          <a:solidFill>
                            <a:schemeClr val="tx1"/>
                          </a:solidFill>
                          <a:effectLst/>
                        </a:rPr>
                        <a:t>actos y resoluciones electorales se sujeten invariablemente a lo previsto en la Constitución Federal y, en su caso, a las disposiciones legales aplicables, tanto para </a:t>
                      </a:r>
                      <a:r>
                        <a:rPr lang="es-ES" sz="2000" b="1" i="0" u="none" dirty="0">
                          <a:solidFill>
                            <a:schemeClr val="accent3">
                              <a:lumMod val="75000"/>
                            </a:schemeClr>
                          </a:solidFill>
                          <a:effectLst/>
                        </a:rPr>
                        <a:t>proteger los derechos político-electorales </a:t>
                      </a:r>
                      <a:r>
                        <a:rPr lang="es-ES" sz="2000" i="0" u="none" dirty="0">
                          <a:solidFill>
                            <a:schemeClr val="tx1"/>
                          </a:solidFill>
                          <a:effectLst/>
                        </a:rPr>
                        <a:t>de los ciudadanos  como para efectuar la </a:t>
                      </a:r>
                      <a:r>
                        <a:rPr lang="es-ES" sz="2000" b="1" i="0" u="none" dirty="0">
                          <a:solidFill>
                            <a:schemeClr val="accent3">
                              <a:lumMod val="75000"/>
                            </a:schemeClr>
                          </a:solidFill>
                          <a:effectLst/>
                        </a:rPr>
                        <a:t>revisión</a:t>
                      </a:r>
                      <a:r>
                        <a:rPr lang="es-ES" sz="2000" i="0" u="none" dirty="0">
                          <a:solidFill>
                            <a:schemeClr val="tx1"/>
                          </a:solidFill>
                          <a:effectLst/>
                        </a:rPr>
                        <a:t> de la </a:t>
                      </a:r>
                      <a:r>
                        <a:rPr lang="es-ES" sz="2000" b="1" i="0" u="none" dirty="0">
                          <a:solidFill>
                            <a:schemeClr val="accent3">
                              <a:lumMod val="75000"/>
                            </a:schemeClr>
                          </a:solidFill>
                          <a:effectLst/>
                        </a:rPr>
                        <a:t>constitucionalidad</a:t>
                      </a:r>
                      <a:r>
                        <a:rPr lang="es-ES" sz="2000" i="0" u="none" dirty="0">
                          <a:solidFill>
                            <a:schemeClr val="tx1"/>
                          </a:solidFill>
                          <a:effectLst/>
                        </a:rPr>
                        <a:t> o, en su caso, </a:t>
                      </a:r>
                      <a:r>
                        <a:rPr lang="es-ES" sz="2000" b="1" i="0" u="none" dirty="0">
                          <a:solidFill>
                            <a:schemeClr val="accent3">
                              <a:lumMod val="75000"/>
                            </a:schemeClr>
                          </a:solidFill>
                          <a:effectLst/>
                        </a:rPr>
                        <a:t>legalidad</a:t>
                      </a:r>
                      <a:r>
                        <a:rPr lang="es-ES" sz="2000" i="0" u="none" dirty="0">
                          <a:solidFill>
                            <a:schemeClr val="tx1"/>
                          </a:solidFill>
                          <a:effectLst/>
                        </a:rPr>
                        <a:t> de </a:t>
                      </a:r>
                      <a:r>
                        <a:rPr lang="es-ES" sz="2000" i="0" u="none" dirty="0">
                          <a:effectLst/>
                        </a:rPr>
                        <a:t>los actos y resoluciones definitivos de las autoridades electorales federales y locales.</a:t>
                      </a:r>
                      <a:endParaRPr lang="es-MX" sz="2000" b="1" i="0" u="none" dirty="0">
                        <a:solidFill>
                          <a:schemeClr val="tx1"/>
                        </a:solidFill>
                        <a:effectLst/>
                      </a:endParaRPr>
                    </a:p>
                  </a:txBody>
                  <a:tcPr marL="91441" marR="91441" marT="45728" marB="45728" anchor="ctr" horzOverflow="overflow"/>
                </a:tc>
                <a:extLst>
                  <a:ext uri="{0D108BD9-81ED-4DB2-BD59-A6C34878D82A}">
                    <a16:rowId xmlns:a16="http://schemas.microsoft.com/office/drawing/2014/main" val="10000"/>
                  </a:ext>
                </a:extLst>
              </a:tr>
            </a:tbl>
          </a:graphicData>
        </a:graphic>
      </p:graphicFrame>
      <p:sp>
        <p:nvSpPr>
          <p:cNvPr id="64521" name="7 CuadroTexto"/>
          <p:cNvSpPr txBox="1">
            <a:spLocks noChangeArrowheads="1"/>
          </p:cNvSpPr>
          <p:nvPr/>
        </p:nvSpPr>
        <p:spPr bwMode="auto">
          <a:xfrm>
            <a:off x="2460978" y="4965991"/>
            <a:ext cx="552238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r" defTabSz="914400" eaLnBrk="1" fontAlgn="base" hangingPunct="1">
              <a:spcBef>
                <a:spcPct val="0"/>
              </a:spcBef>
              <a:spcAft>
                <a:spcPct val="0"/>
              </a:spcAft>
            </a:pPr>
            <a:r>
              <a:rPr lang="es-MX" altLang="es-MX" sz="1200" b="1" i="1" dirty="0">
                <a:solidFill>
                  <a:schemeClr val="accent3">
                    <a:lumMod val="75000"/>
                  </a:schemeClr>
                </a:solidFill>
              </a:rPr>
              <a:t>Jurisprudencia 21/2001 declarada obsoleta en términos del</a:t>
            </a:r>
          </a:p>
          <a:p>
            <a:pPr algn="r" defTabSz="914400" eaLnBrk="1" fontAlgn="base" hangingPunct="1">
              <a:spcBef>
                <a:spcPct val="0"/>
              </a:spcBef>
              <a:spcAft>
                <a:spcPct val="0"/>
              </a:spcAft>
            </a:pPr>
            <a:r>
              <a:rPr lang="es-MX" altLang="es-MX" sz="1200" b="1" i="1" dirty="0">
                <a:solidFill>
                  <a:schemeClr val="accent3">
                    <a:lumMod val="75000"/>
                  </a:schemeClr>
                </a:solidFill>
              </a:rPr>
              <a:t> Acuerdo General 2/2018 –Anexo dos- de la Sala Superior del TEPJF.</a:t>
            </a:r>
          </a:p>
          <a:p>
            <a:pPr algn="r" defTabSz="914400" eaLnBrk="1" fontAlgn="base" hangingPunct="1">
              <a:spcBef>
                <a:spcPct val="0"/>
              </a:spcBef>
              <a:spcAft>
                <a:spcPct val="0"/>
              </a:spcAft>
            </a:pPr>
            <a:r>
              <a:rPr lang="es-MX" altLang="es-MX" sz="1200" b="1" i="1" dirty="0">
                <a:solidFill>
                  <a:schemeClr val="accent3">
                    <a:lumMod val="75000"/>
                  </a:schemeClr>
                </a:solidFill>
              </a:rPr>
              <a:t>Se cita en este trabajo en calidad de antecedente histórico</a:t>
            </a:r>
          </a:p>
        </p:txBody>
      </p:sp>
      <p:sp>
        <p:nvSpPr>
          <p:cNvPr id="5" name="4 Botón de acción: Volver">
            <a:hlinkClick r:id="rId2" action="ppaction://hlinksldjump" highlightClick="1"/>
          </p:cNvPr>
          <p:cNvSpPr/>
          <p:nvPr/>
        </p:nvSpPr>
        <p:spPr bwMode="auto">
          <a:xfrm>
            <a:off x="4356100" y="5755197"/>
            <a:ext cx="431800" cy="360363"/>
          </a:xfrm>
          <a:prstGeom prst="actionButtonReturn">
            <a:avLst/>
          </a:prstGeom>
          <a:solidFill>
            <a:schemeClr val="accent2">
              <a:alpha val="65000"/>
            </a:schemeClr>
          </a:solidFill>
          <a:ln w="9525" algn="ctr">
            <a:solidFill>
              <a:schemeClr val="accent1">
                <a:lumMod val="60000"/>
                <a:lumOff val="40000"/>
              </a:schemeClr>
            </a:solidFill>
            <a:round/>
            <a:headEnd/>
            <a:tailEnd/>
          </a:ln>
        </p:spPr>
        <p:txBody>
          <a:bodyPr/>
          <a:lstStyle/>
          <a:p>
            <a:pPr defTabSz="914400" fontAlgn="base">
              <a:spcBef>
                <a:spcPct val="0"/>
              </a:spcBef>
              <a:spcAft>
                <a:spcPct val="0"/>
              </a:spcAft>
              <a:defRPr/>
            </a:pPr>
            <a:endParaRPr lang="es-MX">
              <a:solidFill>
                <a:srgbClr val="000000"/>
              </a:solidFill>
            </a:endParaRPr>
          </a:p>
        </p:txBody>
      </p:sp>
    </p:spTree>
    <p:extLst>
      <p:ext uri="{BB962C8B-B14F-4D97-AF65-F5344CB8AC3E}">
        <p14:creationId xmlns:p14="http://schemas.microsoft.com/office/powerpoint/2010/main" val="2491411427"/>
      </p:ext>
    </p:extLst>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ext Box 14"/>
          <p:cNvSpPr txBox="1">
            <a:spLocks noChangeArrowheads="1"/>
          </p:cNvSpPr>
          <p:nvPr/>
        </p:nvSpPr>
        <p:spPr bwMode="auto">
          <a:xfrm>
            <a:off x="3600450" y="0"/>
            <a:ext cx="55435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r" defTabSz="914400" eaLnBrk="1" fontAlgn="base" hangingPunct="1">
              <a:spcBef>
                <a:spcPct val="50000"/>
              </a:spcBef>
              <a:spcAft>
                <a:spcPct val="0"/>
              </a:spcAft>
            </a:pPr>
            <a:r>
              <a:rPr lang="es-ES" altLang="es-MX" sz="2000" b="1" dirty="0">
                <a:solidFill>
                  <a:schemeClr val="accent3">
                    <a:lumMod val="75000"/>
                  </a:schemeClr>
                </a:solidFill>
              </a:rPr>
              <a:t>Principio de irretroactividad de la ley</a:t>
            </a:r>
          </a:p>
        </p:txBody>
      </p:sp>
      <p:grpSp>
        <p:nvGrpSpPr>
          <p:cNvPr id="66563" name="7 Grupo"/>
          <p:cNvGrpSpPr>
            <a:grpSpLocks/>
          </p:cNvGrpSpPr>
          <p:nvPr/>
        </p:nvGrpSpPr>
        <p:grpSpPr bwMode="auto">
          <a:xfrm>
            <a:off x="225082" y="892563"/>
            <a:ext cx="8806376" cy="4786496"/>
            <a:chOff x="1043608" y="1018768"/>
            <a:chExt cx="6840760" cy="4787594"/>
          </a:xfrm>
        </p:grpSpPr>
        <p:graphicFrame>
          <p:nvGraphicFramePr>
            <p:cNvPr id="10" name="Group 2"/>
            <p:cNvGraphicFramePr>
              <a:graphicFrameLocks/>
            </p:cNvGraphicFramePr>
            <p:nvPr/>
          </p:nvGraphicFramePr>
          <p:xfrm>
            <a:off x="1043608" y="1018768"/>
            <a:ext cx="6840758" cy="4787594"/>
          </p:xfrm>
          <a:graphic>
            <a:graphicData uri="http://schemas.openxmlformats.org/drawingml/2006/table">
              <a:tbl>
                <a:tblPr>
                  <a:tableStyleId>{00A15C55-8517-42AA-B614-E9B94910E393}</a:tableStyleId>
                </a:tblPr>
                <a:tblGrid>
                  <a:gridCol w="8806374">
                    <a:extLst>
                      <a:ext uri="{9D8B030D-6E8A-4147-A177-3AD203B41FA5}">
                        <a16:colId xmlns:a16="http://schemas.microsoft.com/office/drawing/2014/main" val="20000"/>
                      </a:ext>
                    </a:extLst>
                  </a:gridCol>
                </a:tblGrid>
                <a:tr h="10165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700" b="1" dirty="0">
                            <a:solidFill>
                              <a:schemeClr val="accent3">
                                <a:lumMod val="75000"/>
                              </a:schemeClr>
                            </a:solidFill>
                            <a:effectLst/>
                          </a:rPr>
                          <a:t>A</a:t>
                        </a:r>
                        <a:r>
                          <a:rPr lang="es-ES" sz="1700" b="1" dirty="0">
                            <a:effectLst/>
                          </a:rPr>
                          <a:t> </a:t>
                        </a:r>
                        <a:r>
                          <a:rPr lang="es-ES" sz="1700" b="1" dirty="0">
                            <a:solidFill>
                              <a:schemeClr val="accent3">
                                <a:lumMod val="75000"/>
                              </a:schemeClr>
                            </a:solidFill>
                            <a:effectLst/>
                          </a:rPr>
                          <a:t>ninguna ley se dará efecto retroactivo en perjuicio de persona alguna.</a:t>
                        </a:r>
                      </a:p>
                      <a:p>
                        <a:pPr algn="l" eaLnBrk="1" hangingPunct="1">
                          <a:defRPr/>
                        </a:pPr>
                        <a:endParaRPr lang="es-ES" sz="1600" dirty="0">
                          <a:effectLst/>
                        </a:endParaRPr>
                      </a:p>
                    </a:txBody>
                    <a:tcPr anchor="ctr" horzOverflow="overflow"/>
                  </a:tc>
                  <a:extLst>
                    <a:ext uri="{0D108BD9-81ED-4DB2-BD59-A6C34878D82A}">
                      <a16:rowId xmlns:a16="http://schemas.microsoft.com/office/drawing/2014/main" val="10000"/>
                    </a:ext>
                  </a:extLst>
                </a:tr>
                <a:tr h="1736203">
                  <a:tc>
                    <a:txBody>
                      <a:bodyPr/>
                      <a:lstStyle/>
                      <a:p>
                        <a:pPr algn="just" eaLnBrk="1" hangingPunct="1">
                          <a:defRPr/>
                        </a:pPr>
                        <a:r>
                          <a:rPr lang="es-ES" sz="1700" b="1" dirty="0">
                            <a:solidFill>
                              <a:schemeClr val="accent3">
                                <a:lumMod val="75000"/>
                              </a:schemeClr>
                            </a:solidFill>
                            <a:effectLst/>
                          </a:rPr>
                          <a:t>Teoría de los derechos adquiridos.</a:t>
                        </a:r>
                        <a:r>
                          <a:rPr lang="es-ES" sz="1700" dirty="0">
                            <a:solidFill>
                              <a:schemeClr val="accent3">
                                <a:lumMod val="75000"/>
                              </a:schemeClr>
                            </a:solidFill>
                            <a:effectLst/>
                          </a:rPr>
                          <a:t> </a:t>
                        </a:r>
                        <a:r>
                          <a:rPr lang="es-ES" sz="1700" dirty="0">
                            <a:solidFill>
                              <a:schemeClr val="tx1"/>
                            </a:solidFill>
                            <a:effectLst/>
                          </a:rPr>
                          <a:t>No se pueden afectar o modificar derechos adquiridos durante la vigencia de una ley anterior, ya que aquéllos se regirán siempre por la ley a cuyo amparo nacieron y entraron a formar parte del patrimonio de las personas o de su esfera jurídica, aun cuando esa ley hubiese dejado de tene</a:t>
                        </a:r>
                        <a:r>
                          <a:rPr lang="es-ES" sz="1700" dirty="0">
                            <a:effectLst/>
                          </a:rPr>
                          <a:t>r vigencia al haber sido sustituida por otra diferente.</a:t>
                        </a:r>
                      </a:p>
                    </a:txBody>
                    <a:tcPr anchor="ctr" horzOverflow="overflow"/>
                  </a:tc>
                  <a:extLst>
                    <a:ext uri="{0D108BD9-81ED-4DB2-BD59-A6C34878D82A}">
                      <a16:rowId xmlns:a16="http://schemas.microsoft.com/office/drawing/2014/main" val="10001"/>
                    </a:ext>
                  </a:extLst>
                </a:tr>
                <a:tr h="2033731">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700" b="1" kern="1200" dirty="0">
                            <a:solidFill>
                              <a:schemeClr val="accent3">
                                <a:lumMod val="75000"/>
                              </a:schemeClr>
                            </a:solidFill>
                            <a:effectLst/>
                            <a:latin typeface="+mn-lt"/>
                            <a:ea typeface="+mn-ea"/>
                            <a:cs typeface="+mn-cs"/>
                          </a:rPr>
                          <a:t>Teoría de los componentes de la norma.</a:t>
                        </a:r>
                        <a:r>
                          <a:rPr lang="es-ES" sz="1700" dirty="0">
                            <a:solidFill>
                              <a:schemeClr val="accent3">
                                <a:lumMod val="75000"/>
                              </a:schemeClr>
                            </a:solidFill>
                            <a:effectLst/>
                          </a:rPr>
                          <a:t> </a:t>
                        </a:r>
                        <a:r>
                          <a:rPr lang="es-ES" sz="1700" dirty="0">
                            <a:solidFill>
                              <a:schemeClr val="tx1"/>
                            </a:solidFill>
                            <a:effectLst/>
                          </a:rPr>
                          <a:t>Una nueva ley podrá afectar simples expectativas o esperanzas de gozar de un derecho que aún no ha nacido, en el momento en que entró en vigor, sin que se considere retroactiva en perjuicio del gobernado.</a:t>
                        </a:r>
                      </a:p>
                    </a:txBody>
                    <a:tcPr anchor="ctr" horzOverflow="overflow"/>
                  </a:tc>
                  <a:extLst>
                    <a:ext uri="{0D108BD9-81ED-4DB2-BD59-A6C34878D82A}">
                      <a16:rowId xmlns:a16="http://schemas.microsoft.com/office/drawing/2014/main" val="10002"/>
                    </a:ext>
                  </a:extLst>
                </a:tr>
              </a:tbl>
            </a:graphicData>
          </a:graphic>
        </p:graphicFrame>
        <p:sp>
          <p:nvSpPr>
            <p:cNvPr id="66566" name="10 CuadroTexto"/>
            <p:cNvSpPr txBox="1">
              <a:spLocks noChangeArrowheads="1"/>
            </p:cNvSpPr>
            <p:nvPr/>
          </p:nvSpPr>
          <p:spPr bwMode="auto">
            <a:xfrm>
              <a:off x="5220072" y="1628800"/>
              <a:ext cx="259228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r" defTabSz="914400" eaLnBrk="1" fontAlgn="base" hangingPunct="1">
                <a:spcBef>
                  <a:spcPct val="0"/>
                </a:spcBef>
                <a:spcAft>
                  <a:spcPct val="0"/>
                </a:spcAft>
              </a:pPr>
              <a:r>
                <a:rPr lang="es-MX" altLang="es-MX" sz="1200" i="1">
                  <a:solidFill>
                    <a:srgbClr val="000000"/>
                  </a:solidFill>
                </a:rPr>
                <a:t>Artículo 14 constitucional</a:t>
              </a:r>
            </a:p>
          </p:txBody>
        </p:sp>
        <p:sp>
          <p:nvSpPr>
            <p:cNvPr id="66567" name="11 CuadroTexto"/>
            <p:cNvSpPr txBox="1">
              <a:spLocks noChangeArrowheads="1"/>
            </p:cNvSpPr>
            <p:nvPr/>
          </p:nvSpPr>
          <p:spPr bwMode="auto">
            <a:xfrm>
              <a:off x="5868144" y="5445224"/>
              <a:ext cx="201622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r" defTabSz="914400" eaLnBrk="1" fontAlgn="base" hangingPunct="1">
                <a:spcBef>
                  <a:spcPct val="0"/>
                </a:spcBef>
                <a:spcAft>
                  <a:spcPct val="0"/>
                </a:spcAft>
              </a:pPr>
              <a:r>
                <a:rPr lang="es-MX" altLang="es-MX" sz="1200" i="1">
                  <a:solidFill>
                    <a:srgbClr val="000000"/>
                  </a:solidFill>
                </a:rPr>
                <a:t>SUP- RAP-50/2005</a:t>
              </a:r>
              <a:endParaRPr lang="es-ES" altLang="es-MX" sz="1200" i="1">
                <a:solidFill>
                  <a:srgbClr val="000000"/>
                </a:solidFill>
              </a:endParaRPr>
            </a:p>
          </p:txBody>
        </p:sp>
      </p:grpSp>
      <p:sp>
        <p:nvSpPr>
          <p:cNvPr id="2" name="1 Botón de acción: Hacia delante o Siguiente">
            <a:hlinkClick r:id="rId2" action="ppaction://hlinksldjump" highlightClick="1"/>
          </p:cNvPr>
          <p:cNvSpPr/>
          <p:nvPr/>
        </p:nvSpPr>
        <p:spPr>
          <a:xfrm>
            <a:off x="6492925" y="5708109"/>
            <a:ext cx="647700" cy="503238"/>
          </a:xfrm>
          <a:prstGeom prst="actionButtonForwardNext">
            <a:avLst/>
          </a:prstGeom>
          <a:solidFill>
            <a:schemeClr val="accent2"/>
          </a:solidFill>
          <a:ln>
            <a:solidFill>
              <a:schemeClr val="accent1">
                <a:lumMod val="60000"/>
                <a:lumOff val="4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endParaRPr lang="es-MX">
              <a:solidFill>
                <a:srgbClr val="FFFFFF"/>
              </a:solidFill>
            </a:endParaRPr>
          </a:p>
        </p:txBody>
      </p:sp>
    </p:spTree>
    <p:extLst>
      <p:ext uri="{BB962C8B-B14F-4D97-AF65-F5344CB8AC3E}">
        <p14:creationId xmlns:p14="http://schemas.microsoft.com/office/powerpoint/2010/main" val="4042667522"/>
      </p:ext>
    </p:extLst>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ext Box 14"/>
          <p:cNvSpPr txBox="1">
            <a:spLocks noChangeArrowheads="1"/>
          </p:cNvSpPr>
          <p:nvPr/>
        </p:nvSpPr>
        <p:spPr bwMode="auto">
          <a:xfrm>
            <a:off x="3600450" y="0"/>
            <a:ext cx="55435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r" defTabSz="914400" eaLnBrk="1" fontAlgn="base" hangingPunct="1">
              <a:spcBef>
                <a:spcPct val="50000"/>
              </a:spcBef>
              <a:spcAft>
                <a:spcPct val="0"/>
              </a:spcAft>
            </a:pPr>
            <a:r>
              <a:rPr lang="es-ES" altLang="es-MX" sz="2000" b="1" dirty="0">
                <a:solidFill>
                  <a:schemeClr val="accent3">
                    <a:lumMod val="75000"/>
                  </a:schemeClr>
                </a:solidFill>
              </a:rPr>
              <a:t>Principio de irretroactividad de la ley</a:t>
            </a:r>
          </a:p>
        </p:txBody>
      </p:sp>
      <p:graphicFrame>
        <p:nvGraphicFramePr>
          <p:cNvPr id="7" name="Group 2"/>
          <p:cNvGraphicFramePr>
            <a:graphicFrameLocks/>
          </p:cNvGraphicFramePr>
          <p:nvPr/>
        </p:nvGraphicFramePr>
        <p:xfrm>
          <a:off x="611188" y="908050"/>
          <a:ext cx="7848600" cy="5089525"/>
        </p:xfrm>
        <a:graphic>
          <a:graphicData uri="http://schemas.openxmlformats.org/drawingml/2006/table">
            <a:tbl>
              <a:tblPr>
                <a:tableStyleId>{00A15C55-8517-42AA-B614-E9B94910E393}</a:tableStyleId>
              </a:tblPr>
              <a:tblGrid>
                <a:gridCol w="7848600">
                  <a:extLst>
                    <a:ext uri="{9D8B030D-6E8A-4147-A177-3AD203B41FA5}">
                      <a16:colId xmlns:a16="http://schemas.microsoft.com/office/drawing/2014/main" val="20000"/>
                    </a:ext>
                  </a:extLst>
                </a:gridCol>
              </a:tblGrid>
              <a:tr h="432061">
                <a:tc>
                  <a:txBody>
                    <a:bodyPr/>
                    <a:lstStyle/>
                    <a:p>
                      <a:pPr marL="0" marR="0" lvl="0" indent="0" algn="ctr" defTabSz="914400" rtl="0" eaLnBrk="0" fontAlgn="base" latinLnBrk="0" hangingPunct="0">
                        <a:lnSpc>
                          <a:spcPct val="100000"/>
                        </a:lnSpc>
                        <a:spcBef>
                          <a:spcPct val="20000"/>
                        </a:spcBef>
                        <a:spcAft>
                          <a:spcPct val="0"/>
                        </a:spcAft>
                        <a:buClr>
                          <a:srgbClr val="660033"/>
                        </a:buClr>
                        <a:buSzTx/>
                        <a:buFontTx/>
                        <a:buNone/>
                        <a:tabLst/>
                      </a:pPr>
                      <a:r>
                        <a:rPr kumimoji="0" lang="es-MX" sz="2000" b="1" i="1" u="none" strike="noStrike" cap="none" normalizeH="0" baseline="0" dirty="0">
                          <a:ln>
                            <a:noFill/>
                          </a:ln>
                          <a:solidFill>
                            <a:schemeClr val="accent3">
                              <a:lumMod val="75000"/>
                            </a:schemeClr>
                          </a:solidFill>
                          <a:effectLst/>
                        </a:rPr>
                        <a:t>Non </a:t>
                      </a:r>
                      <a:r>
                        <a:rPr kumimoji="0" lang="es-MX" sz="2000" b="1" i="1" u="none" strike="noStrike" cap="none" normalizeH="0" baseline="0" dirty="0" err="1">
                          <a:ln>
                            <a:noFill/>
                          </a:ln>
                          <a:solidFill>
                            <a:schemeClr val="accent3">
                              <a:lumMod val="75000"/>
                            </a:schemeClr>
                          </a:solidFill>
                          <a:effectLst/>
                        </a:rPr>
                        <a:t>reformatio</a:t>
                      </a:r>
                      <a:r>
                        <a:rPr kumimoji="0" lang="es-MX" sz="2000" b="1" i="1" u="none" strike="noStrike" cap="none" normalizeH="0" baseline="0" dirty="0">
                          <a:ln>
                            <a:noFill/>
                          </a:ln>
                          <a:solidFill>
                            <a:schemeClr val="accent3">
                              <a:lumMod val="75000"/>
                            </a:schemeClr>
                          </a:solidFill>
                          <a:effectLst/>
                        </a:rPr>
                        <a:t> in </a:t>
                      </a:r>
                      <a:r>
                        <a:rPr kumimoji="0" lang="es-MX" sz="2000" b="1" i="1" u="none" strike="noStrike" cap="none" normalizeH="0" baseline="0" dirty="0" err="1">
                          <a:ln>
                            <a:noFill/>
                          </a:ln>
                          <a:solidFill>
                            <a:schemeClr val="accent3">
                              <a:lumMod val="75000"/>
                            </a:schemeClr>
                          </a:solidFill>
                          <a:effectLst/>
                        </a:rPr>
                        <a:t>pejus</a:t>
                      </a:r>
                      <a:r>
                        <a:rPr kumimoji="0" lang="es-MX" sz="2000" b="1" i="1" u="none" strike="noStrike" cap="none" normalizeH="0" baseline="0" dirty="0">
                          <a:ln>
                            <a:noFill/>
                          </a:ln>
                          <a:solidFill>
                            <a:schemeClr val="accent3">
                              <a:lumMod val="75000"/>
                            </a:schemeClr>
                          </a:solidFill>
                          <a:effectLst/>
                        </a:rPr>
                        <a:t> </a:t>
                      </a:r>
                      <a:endParaRPr kumimoji="0" lang="es-ES" sz="2000" b="1" i="1" u="none" strike="noStrike" cap="none" normalizeH="0" baseline="0" dirty="0">
                        <a:ln>
                          <a:noFill/>
                        </a:ln>
                        <a:solidFill>
                          <a:schemeClr val="accent3">
                            <a:lumMod val="75000"/>
                          </a:schemeClr>
                        </a:solidFill>
                        <a:effectLst/>
                        <a:latin typeface="Arial" charset="0"/>
                      </a:endParaRPr>
                    </a:p>
                  </a:txBody>
                  <a:tcPr marL="91437" marR="91437" marT="45721" marB="45721" anchor="ctr" horzOverflow="overflow"/>
                </a:tc>
                <a:extLst>
                  <a:ext uri="{0D108BD9-81ED-4DB2-BD59-A6C34878D82A}">
                    <a16:rowId xmlns:a16="http://schemas.microsoft.com/office/drawing/2014/main" val="10000"/>
                  </a:ext>
                </a:extLst>
              </a:tr>
              <a:tr h="1152162">
                <a:tc>
                  <a:txBody>
                    <a:bodyPr/>
                    <a:lstStyle/>
                    <a:p>
                      <a:pPr algn="just" eaLnBrk="1" hangingPunct="1">
                        <a:defRPr/>
                      </a:pPr>
                      <a:r>
                        <a:rPr lang="es-MX" sz="1600" dirty="0"/>
                        <a:t>Significa que la sentencia no puede ser modificada en perjuicio del acusado, en la clase y extensión de sus consecuencias jurídicas, cuando sólo han recurrido el acusado o su representante legal.</a:t>
                      </a:r>
                    </a:p>
                  </a:txBody>
                  <a:tcPr marL="91437" marR="91437" marT="45721" marB="45721" anchor="ctr" horzOverflow="overflow"/>
                </a:tc>
                <a:extLst>
                  <a:ext uri="{0D108BD9-81ED-4DB2-BD59-A6C34878D82A}">
                    <a16:rowId xmlns:a16="http://schemas.microsoft.com/office/drawing/2014/main" val="10001"/>
                  </a:ext>
                </a:extLst>
              </a:tr>
              <a:tr h="3505302">
                <a:tc>
                  <a:txBody>
                    <a:bodyPr/>
                    <a:lstStyle/>
                    <a:p>
                      <a:pPr algn="just" eaLnBrk="1" hangingPunct="1">
                        <a:buFont typeface="Arial" pitchFamily="34" charset="0"/>
                        <a:buChar char="•"/>
                        <a:defRPr/>
                      </a:pPr>
                      <a:r>
                        <a:rPr lang="es-ES" sz="1600" dirty="0"/>
                        <a:t>El 19 de abril de 2004, el Consejo General del IFE en el acuerdo </a:t>
                      </a:r>
                      <a:r>
                        <a:rPr lang="es-MX" sz="1600" dirty="0">
                          <a:effectLst/>
                        </a:rPr>
                        <a:t>CG79/2004 i</a:t>
                      </a:r>
                      <a:r>
                        <a:rPr lang="es-MX" sz="1600" dirty="0"/>
                        <a:t>mpuso una multa de </a:t>
                      </a:r>
                      <a:r>
                        <a:rPr lang="es-MX" sz="1600" b="1" dirty="0">
                          <a:solidFill>
                            <a:schemeClr val="accent3">
                              <a:lumMod val="75000"/>
                            </a:schemeClr>
                          </a:solidFill>
                        </a:rPr>
                        <a:t>$1,435.66, </a:t>
                      </a:r>
                      <a:r>
                        <a:rPr lang="es-MX" sz="1600" dirty="0"/>
                        <a:t>al Partido Liberal Mexicano.</a:t>
                      </a:r>
                    </a:p>
                    <a:p>
                      <a:pPr algn="just" eaLnBrk="1" hangingPunct="1">
                        <a:buFont typeface="Arial" pitchFamily="34" charset="0"/>
                        <a:buChar char="•"/>
                        <a:defRPr/>
                      </a:pPr>
                      <a:endParaRPr lang="es-MX" sz="1600" dirty="0"/>
                    </a:p>
                    <a:p>
                      <a:pPr algn="just" eaLnBrk="1" hangingPunct="1">
                        <a:buFont typeface="Arial" pitchFamily="34" charset="0"/>
                        <a:buChar char="•"/>
                        <a:defRPr/>
                      </a:pPr>
                      <a:r>
                        <a:rPr lang="es-MX" sz="1600" dirty="0"/>
                        <a:t>La multa fue recurrida mediante la interposición del</a:t>
                      </a:r>
                      <a:r>
                        <a:rPr lang="es-MX" sz="1600" b="1" dirty="0"/>
                        <a:t> </a:t>
                      </a:r>
                      <a:r>
                        <a:rPr lang="es-MX" sz="1600" dirty="0">
                          <a:solidFill>
                            <a:srgbClr val="24533A"/>
                          </a:solidFill>
                          <a:effectLst/>
                        </a:rPr>
                        <a:t>SUP-RAP-31/2004</a:t>
                      </a:r>
                      <a:r>
                        <a:rPr lang="es-MX" sz="1600" dirty="0">
                          <a:solidFill>
                            <a:srgbClr val="24533A"/>
                          </a:solidFill>
                        </a:rPr>
                        <a:t>,</a:t>
                      </a:r>
                      <a:r>
                        <a:rPr lang="es-MX" sz="1600" dirty="0"/>
                        <a:t> en el que la Sala Superior revocó y ordenó al Consejo General que dictara una nueva determinación, la cual fue cumplimentada en el acuerdo CG271/2005 que aumentó la multa para quedar en </a:t>
                      </a:r>
                      <a:r>
                        <a:rPr lang="es-MX" sz="1600" b="1" dirty="0">
                          <a:solidFill>
                            <a:schemeClr val="accent3">
                              <a:lumMod val="75000"/>
                            </a:schemeClr>
                          </a:solidFill>
                        </a:rPr>
                        <a:t>$2,182.50.</a:t>
                      </a:r>
                    </a:p>
                    <a:p>
                      <a:pPr algn="just" eaLnBrk="1" hangingPunct="1">
                        <a:buFont typeface="Arial" pitchFamily="34" charset="0"/>
                        <a:buChar char="•"/>
                        <a:defRPr/>
                      </a:pPr>
                      <a:endParaRPr lang="es-ES" sz="1600" dirty="0"/>
                    </a:p>
                    <a:p>
                      <a:pPr algn="just" eaLnBrk="1" hangingPunct="1">
                        <a:buFont typeface="Arial" pitchFamily="34" charset="0"/>
                        <a:buChar char="•"/>
                        <a:defRPr/>
                      </a:pPr>
                      <a:r>
                        <a:rPr lang="es-ES" sz="1600" dirty="0"/>
                        <a:t>La anterior determinación fue recurrida en el </a:t>
                      </a:r>
                      <a:r>
                        <a:rPr lang="es-ES" sz="1600" dirty="0">
                          <a:solidFill>
                            <a:srgbClr val="24533A"/>
                          </a:solidFill>
                          <a:effectLst/>
                        </a:rPr>
                        <a:t>SUP-RAP-004/2006</a:t>
                      </a:r>
                      <a:r>
                        <a:rPr lang="es-ES" sz="1600" dirty="0">
                          <a:solidFill>
                            <a:srgbClr val="24533A"/>
                          </a:solidFill>
                        </a:rPr>
                        <a:t>,</a:t>
                      </a:r>
                      <a:r>
                        <a:rPr lang="es-ES" sz="1600" dirty="0"/>
                        <a:t> mediante el cual el Partido Liberal Mexicano argumentó que el Consejo General del IFE </a:t>
                      </a:r>
                      <a:r>
                        <a:rPr lang="es-ES" sz="1600" dirty="0" err="1"/>
                        <a:t>inobservó</a:t>
                      </a:r>
                      <a:r>
                        <a:rPr lang="es-ES" sz="1600" dirty="0"/>
                        <a:t> el principio </a:t>
                      </a:r>
                      <a:r>
                        <a:rPr lang="es-ES" sz="1600" i="1" dirty="0">
                          <a:effectLst/>
                        </a:rPr>
                        <a:t>non </a:t>
                      </a:r>
                      <a:r>
                        <a:rPr lang="es-ES" sz="1600" i="1" dirty="0" err="1">
                          <a:effectLst/>
                        </a:rPr>
                        <a:t>reformatio</a:t>
                      </a:r>
                      <a:r>
                        <a:rPr lang="es-ES" sz="1600" i="1" dirty="0">
                          <a:effectLst/>
                        </a:rPr>
                        <a:t> in </a:t>
                      </a:r>
                      <a:r>
                        <a:rPr lang="es-ES" sz="1600" i="1" dirty="0" err="1">
                          <a:effectLst/>
                        </a:rPr>
                        <a:t>pejus</a:t>
                      </a:r>
                      <a:r>
                        <a:rPr lang="es-ES" sz="1600" i="1" dirty="0"/>
                        <a:t>, </a:t>
                      </a:r>
                      <a:r>
                        <a:rPr lang="es-ES" sz="1600" dirty="0"/>
                        <a:t>debido a que revisó y dictó nueva resolución que aumentó la sanción. Al respecto, la Sala Superior precisó que en la imposición de la sanción </a:t>
                      </a:r>
                      <a:r>
                        <a:rPr lang="es-ES" sz="1600" b="1" dirty="0">
                          <a:solidFill>
                            <a:schemeClr val="accent3">
                              <a:lumMod val="75000"/>
                            </a:schemeClr>
                          </a:solidFill>
                        </a:rPr>
                        <a:t>el Consejo General del IFE no debió haber rebasado el monto de la multa impuesta originalmente .</a:t>
                      </a:r>
                      <a:endParaRPr lang="es-MX" sz="1600" b="1" dirty="0">
                        <a:solidFill>
                          <a:schemeClr val="accent3">
                            <a:lumMod val="75000"/>
                          </a:schemeClr>
                        </a:solidFill>
                      </a:endParaRPr>
                    </a:p>
                  </a:txBody>
                  <a:tcPr marL="91437" marR="91437" marT="45721" marB="45721" anchor="ctr" horzOverflow="overflow"/>
                </a:tc>
                <a:extLst>
                  <a:ext uri="{0D108BD9-81ED-4DB2-BD59-A6C34878D82A}">
                    <a16:rowId xmlns:a16="http://schemas.microsoft.com/office/drawing/2014/main" val="10002"/>
                  </a:ext>
                </a:extLst>
              </a:tr>
            </a:tbl>
          </a:graphicData>
        </a:graphic>
      </p:graphicFrame>
      <p:sp>
        <p:nvSpPr>
          <p:cNvPr id="67597" name="7 CuadroTexto"/>
          <p:cNvSpPr txBox="1">
            <a:spLocks noChangeArrowheads="1"/>
          </p:cNvSpPr>
          <p:nvPr/>
        </p:nvSpPr>
        <p:spPr bwMode="auto">
          <a:xfrm>
            <a:off x="5795963" y="2216150"/>
            <a:ext cx="259238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r" defTabSz="914400" eaLnBrk="1" fontAlgn="base" hangingPunct="1">
              <a:spcBef>
                <a:spcPct val="0"/>
              </a:spcBef>
              <a:spcAft>
                <a:spcPct val="0"/>
              </a:spcAft>
            </a:pPr>
            <a:r>
              <a:rPr lang="es-ES" altLang="es-MX" sz="1200" i="1">
                <a:solidFill>
                  <a:srgbClr val="000000"/>
                </a:solidFill>
              </a:rPr>
              <a:t>Claus Roxin, 2005</a:t>
            </a:r>
          </a:p>
        </p:txBody>
      </p:sp>
      <p:sp>
        <p:nvSpPr>
          <p:cNvPr id="5" name="4 Botón de acción: Volver">
            <a:hlinkClick r:id="rId2" action="ppaction://hlinksldjump" highlightClick="1"/>
          </p:cNvPr>
          <p:cNvSpPr/>
          <p:nvPr/>
        </p:nvSpPr>
        <p:spPr bwMode="auto">
          <a:xfrm>
            <a:off x="4356100" y="6092825"/>
            <a:ext cx="431800" cy="360363"/>
          </a:xfrm>
          <a:prstGeom prst="actionButtonReturn">
            <a:avLst/>
          </a:prstGeom>
          <a:solidFill>
            <a:schemeClr val="accent2">
              <a:alpha val="65000"/>
            </a:schemeClr>
          </a:solidFill>
          <a:ln w="9525" algn="ctr">
            <a:solidFill>
              <a:srgbClr val="885E6A"/>
            </a:solidFill>
            <a:round/>
            <a:headEnd/>
            <a:tailEnd/>
          </a:ln>
        </p:spPr>
        <p:txBody>
          <a:bodyPr/>
          <a:lstStyle/>
          <a:p>
            <a:pPr defTabSz="914400" fontAlgn="base">
              <a:spcBef>
                <a:spcPct val="0"/>
              </a:spcBef>
              <a:spcAft>
                <a:spcPct val="0"/>
              </a:spcAft>
              <a:defRPr/>
            </a:pPr>
            <a:endParaRPr lang="es-MX">
              <a:solidFill>
                <a:srgbClr val="000000"/>
              </a:solidFill>
            </a:endParaRPr>
          </a:p>
        </p:txBody>
      </p:sp>
    </p:spTree>
    <p:extLst>
      <p:ext uri="{BB962C8B-B14F-4D97-AF65-F5344CB8AC3E}">
        <p14:creationId xmlns:p14="http://schemas.microsoft.com/office/powerpoint/2010/main" val="2414858398"/>
      </p:ext>
    </p:extLst>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ext Box 14"/>
          <p:cNvSpPr txBox="1">
            <a:spLocks noChangeArrowheads="1"/>
          </p:cNvSpPr>
          <p:nvPr/>
        </p:nvSpPr>
        <p:spPr bwMode="auto">
          <a:xfrm>
            <a:off x="2303463" y="0"/>
            <a:ext cx="68405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r" defTabSz="914400" eaLnBrk="1" fontAlgn="base" hangingPunct="1">
              <a:spcBef>
                <a:spcPct val="50000"/>
              </a:spcBef>
              <a:spcAft>
                <a:spcPct val="0"/>
              </a:spcAft>
            </a:pPr>
            <a:r>
              <a:rPr lang="es-ES" altLang="es-MX" sz="2000" b="1" dirty="0">
                <a:solidFill>
                  <a:schemeClr val="accent3">
                    <a:lumMod val="75000"/>
                  </a:schemeClr>
                </a:solidFill>
              </a:rPr>
              <a:t>Principio de presunción de inocencia</a:t>
            </a:r>
          </a:p>
        </p:txBody>
      </p:sp>
      <p:grpSp>
        <p:nvGrpSpPr>
          <p:cNvPr id="68611" name="14 Grupo"/>
          <p:cNvGrpSpPr>
            <a:grpSpLocks/>
          </p:cNvGrpSpPr>
          <p:nvPr/>
        </p:nvGrpSpPr>
        <p:grpSpPr bwMode="auto">
          <a:xfrm>
            <a:off x="618978" y="928688"/>
            <a:ext cx="8163072" cy="4524400"/>
            <a:chOff x="585879" y="980728"/>
            <a:chExt cx="8162585" cy="4525521"/>
          </a:xfrm>
        </p:grpSpPr>
        <p:graphicFrame>
          <p:nvGraphicFramePr>
            <p:cNvPr id="9" name="Group 2"/>
            <p:cNvGraphicFramePr>
              <a:graphicFrameLocks/>
            </p:cNvGraphicFramePr>
            <p:nvPr/>
          </p:nvGraphicFramePr>
          <p:xfrm>
            <a:off x="585879" y="980728"/>
            <a:ext cx="8162087" cy="4525521"/>
          </p:xfrm>
          <a:graphic>
            <a:graphicData uri="http://schemas.openxmlformats.org/drawingml/2006/table">
              <a:tbl>
                <a:tblPr>
                  <a:tableStyleId>{00A15C55-8517-42AA-B614-E9B94910E393}</a:tableStyleId>
                </a:tblPr>
                <a:tblGrid>
                  <a:gridCol w="3698078">
                    <a:extLst>
                      <a:ext uri="{9D8B030D-6E8A-4147-A177-3AD203B41FA5}">
                        <a16:colId xmlns:a16="http://schemas.microsoft.com/office/drawing/2014/main" val="20000"/>
                      </a:ext>
                    </a:extLst>
                  </a:gridCol>
                  <a:gridCol w="4464496">
                    <a:extLst>
                      <a:ext uri="{9D8B030D-6E8A-4147-A177-3AD203B41FA5}">
                        <a16:colId xmlns:a16="http://schemas.microsoft.com/office/drawing/2014/main" val="20001"/>
                      </a:ext>
                    </a:extLst>
                  </a:gridCol>
                </a:tblGrid>
                <a:tr h="510208">
                  <a:tc gridSpan="2">
                    <a:txBody>
                      <a:bodyPr/>
                      <a:lstStyle/>
                      <a:p>
                        <a:pPr marL="0" marR="0" lvl="0" indent="0" algn="ctr" defTabSz="914400" rtl="0" eaLnBrk="0" fontAlgn="base" latinLnBrk="0" hangingPunct="0">
                          <a:lnSpc>
                            <a:spcPct val="100000"/>
                          </a:lnSpc>
                          <a:spcBef>
                            <a:spcPct val="20000"/>
                          </a:spcBef>
                          <a:spcAft>
                            <a:spcPct val="0"/>
                          </a:spcAft>
                          <a:buClr>
                            <a:srgbClr val="660033"/>
                          </a:buClr>
                          <a:buSzTx/>
                          <a:buFontTx/>
                          <a:buNone/>
                          <a:tabLst/>
                          <a:defRPr/>
                        </a:pPr>
                        <a:r>
                          <a:rPr kumimoji="0" lang="es-ES" sz="2000" b="1" i="1" u="none" strike="noStrike" kern="1200" cap="none" normalizeH="0" baseline="0" dirty="0">
                            <a:ln>
                              <a:noFill/>
                            </a:ln>
                            <a:solidFill>
                              <a:schemeClr val="accent3">
                                <a:lumMod val="75000"/>
                              </a:schemeClr>
                            </a:solidFill>
                            <a:effectLst/>
                            <a:latin typeface="+mn-lt"/>
                            <a:ea typeface="+mn-ea"/>
                            <a:cs typeface="+mn-cs"/>
                          </a:rPr>
                          <a:t>In dubio pro reo</a:t>
                        </a:r>
                      </a:p>
                    </a:txBody>
                    <a:tcPr anchor="ctr" horzOverflow="overflow"/>
                  </a:tc>
                  <a:tc hMerge="1">
                    <a:txBody>
                      <a:bodyPr/>
                      <a:lstStyle/>
                      <a:p>
                        <a:pPr algn="just" eaLnBrk="1" hangingPunct="1">
                          <a:defRPr/>
                        </a:pPr>
                        <a:endParaRPr lang="es-ES" sz="1600" dirty="0">
                          <a:effectLst/>
                        </a:endParaRPr>
                      </a:p>
                    </a:txBody>
                    <a:tcPr anchor="ctr" horzOverflow="overflow"/>
                  </a:tc>
                  <a:extLst>
                    <a:ext uri="{0D108BD9-81ED-4DB2-BD59-A6C34878D82A}">
                      <a16:rowId xmlns:a16="http://schemas.microsoft.com/office/drawing/2014/main" val="10000"/>
                    </a:ext>
                  </a:extLst>
                </a:tr>
                <a:tr h="1114088">
                  <a:tc rowSpan="2">
                    <a:txBody>
                      <a:bodyPr/>
                      <a:lstStyle/>
                      <a:p>
                        <a:pPr algn="just" eaLnBrk="1" hangingPunct="1">
                          <a:defRPr/>
                        </a:pPr>
                        <a:r>
                          <a:rPr lang="es-ES" sz="1600" dirty="0"/>
                          <a:t>Se debe presumir la inocencia mientras no se declare responsabilidad mediante sentencia emitida por el juez de la causa.</a:t>
                        </a:r>
                      </a:p>
                    </a:txBody>
                    <a:tcPr anchor="ctr" horzOverflow="overflow"/>
                  </a:tc>
                  <a:tc>
                    <a:txBody>
                      <a:bodyPr/>
                      <a:lstStyle/>
                      <a:p>
                        <a:pPr algn="just" eaLnBrk="1" hangingPunct="1">
                          <a:defRPr/>
                        </a:pPr>
                        <a:r>
                          <a:rPr lang="es-ES" sz="1600" dirty="0"/>
                          <a:t>Es una manifestación del principio de presunción de inocencia, que obliga a absolver en caso de duda sobre la culpabilidad o responsabilidad del acusado</a:t>
                        </a:r>
                        <a:r>
                          <a:rPr lang="es-MX" sz="1600" dirty="0">
                            <a:solidFill>
                              <a:srgbClr val="560730"/>
                            </a:solidFill>
                          </a:rPr>
                          <a:t>.</a:t>
                        </a:r>
                        <a:r>
                          <a:rPr lang="es-MX" sz="1800" dirty="0">
                            <a:solidFill>
                              <a:srgbClr val="560730"/>
                            </a:solidFill>
                            <a:effectLst>
                              <a:outerShdw blurRad="38100" dist="38100" dir="2700000" algn="tl">
                                <a:srgbClr val="C0C0C0"/>
                              </a:outerShdw>
                            </a:effectLst>
                          </a:rPr>
                          <a:t> </a:t>
                        </a:r>
                      </a:p>
                    </a:txBody>
                    <a:tcPr anchor="ctr" horzOverflow="overflow"/>
                  </a:tc>
                  <a:extLst>
                    <a:ext uri="{0D108BD9-81ED-4DB2-BD59-A6C34878D82A}">
                      <a16:rowId xmlns:a16="http://schemas.microsoft.com/office/drawing/2014/main" val="10001"/>
                    </a:ext>
                  </a:extLst>
                </a:tr>
                <a:tr h="614104">
                  <a:tc vMerge="1">
                    <a:txBody>
                      <a:bodyPr/>
                      <a:lstStyle/>
                      <a:p>
                        <a:pPr algn="l" eaLnBrk="1" hangingPunct="1">
                          <a:defRPr/>
                        </a:pPr>
                        <a:endParaRPr lang="es-ES" sz="1600" dirty="0"/>
                      </a:p>
                    </a:txBody>
                    <a:tcPr/>
                  </a:tc>
                  <a:tc rowSpan="2">
                    <a:txBody>
                      <a:bodyPr/>
                      <a:lstStyle/>
                      <a:p>
                        <a:pPr algn="just" eaLnBrk="1" hangingPunct="1"/>
                        <a:r>
                          <a:rPr lang="es-ES" sz="1600" dirty="0"/>
                          <a:t>El TEPJF revocó la determinación del Consejo General del IFE*</a:t>
                        </a:r>
                        <a:r>
                          <a:rPr lang="es-ES" sz="1600" baseline="0" dirty="0"/>
                          <a:t> mediante la aplicación</a:t>
                        </a:r>
                        <a:r>
                          <a:rPr lang="es-ES" sz="1600" dirty="0"/>
                          <a:t> del principio </a:t>
                        </a:r>
                        <a:r>
                          <a:rPr lang="es-ES" sz="1600" i="1" dirty="0"/>
                          <a:t>in dubio pro reo</a:t>
                        </a:r>
                        <a:r>
                          <a:rPr lang="es-ES" sz="1600" dirty="0"/>
                          <a:t>, al</a:t>
                        </a:r>
                        <a:r>
                          <a:rPr lang="es-ES" sz="1600" baseline="0" dirty="0"/>
                          <a:t> considerar** que </a:t>
                        </a:r>
                        <a:r>
                          <a:rPr lang="es-ES" sz="1600" dirty="0"/>
                          <a:t>no se colmaban los elementos de convicción,</a:t>
                        </a:r>
                        <a:r>
                          <a:rPr lang="es-ES" sz="1600" baseline="0" dirty="0"/>
                          <a:t> dado</a:t>
                        </a:r>
                        <a:r>
                          <a:rPr lang="es-ES" sz="1600" dirty="0"/>
                          <a:t> que dicha prueba era ineficaz para generar certeza sobre los hechos que se pretendía probar.</a:t>
                        </a:r>
                      </a:p>
                    </a:txBody>
                    <a:tcPr anchor="ctr" horzOverflow="overflow"/>
                  </a:tc>
                  <a:extLst>
                    <a:ext uri="{0D108BD9-81ED-4DB2-BD59-A6C34878D82A}">
                      <a16:rowId xmlns:a16="http://schemas.microsoft.com/office/drawing/2014/main" val="10002"/>
                    </a:ext>
                  </a:extLst>
                </a:tr>
                <a:tr h="2228840">
                  <a:tc>
                    <a:txBody>
                      <a:bodyPr/>
                      <a:lstStyle/>
                      <a:p>
                        <a:pPr algn="just" eaLnBrk="1" hangingPunct="1">
                          <a:defRPr/>
                        </a:pPr>
                        <a:r>
                          <a:rPr lang="es-ES" sz="1600" dirty="0"/>
                          <a:t>Implica la imposibilidad jurídica de imponer consecuencias previstas para un delito o infracción, cuando no exista </a:t>
                        </a:r>
                        <a:r>
                          <a:rPr lang="es-ES" sz="1600" b="1" dirty="0">
                            <a:solidFill>
                              <a:schemeClr val="accent3">
                                <a:lumMod val="75000"/>
                              </a:schemeClr>
                            </a:solidFill>
                          </a:rPr>
                          <a:t>prueba</a:t>
                        </a:r>
                        <a:r>
                          <a:rPr lang="es-ES" sz="1600" dirty="0">
                            <a:solidFill>
                              <a:schemeClr val="accent3">
                                <a:lumMod val="75000"/>
                              </a:schemeClr>
                            </a:solidFill>
                          </a:rPr>
                          <a:t> que </a:t>
                        </a:r>
                        <a:r>
                          <a:rPr lang="es-ES" sz="1600" b="1" dirty="0">
                            <a:solidFill>
                              <a:schemeClr val="accent3">
                                <a:lumMod val="75000"/>
                              </a:schemeClr>
                            </a:solidFill>
                          </a:rPr>
                          <a:t>demuestre</a:t>
                        </a:r>
                        <a:r>
                          <a:rPr lang="es-ES" sz="1600" dirty="0">
                            <a:solidFill>
                              <a:schemeClr val="accent3">
                                <a:lumMod val="75000"/>
                              </a:schemeClr>
                            </a:solidFill>
                          </a:rPr>
                          <a:t> </a:t>
                        </a:r>
                        <a:r>
                          <a:rPr lang="es-ES" sz="1600" dirty="0"/>
                          <a:t>plenamente la </a:t>
                        </a:r>
                        <a:r>
                          <a:rPr lang="es-ES" sz="1600" b="1" dirty="0">
                            <a:solidFill>
                              <a:schemeClr val="accent3">
                                <a:lumMod val="75000"/>
                              </a:schemeClr>
                            </a:solidFill>
                          </a:rPr>
                          <a:t>responsabilidad</a:t>
                        </a:r>
                        <a:r>
                          <a:rPr lang="es-ES" sz="1600" dirty="0">
                            <a:solidFill>
                              <a:schemeClr val="accent3">
                                <a:lumMod val="75000"/>
                              </a:schemeClr>
                            </a:solidFill>
                          </a:rPr>
                          <a:t>,</a:t>
                        </a:r>
                        <a:r>
                          <a:rPr lang="es-ES" sz="1600" dirty="0"/>
                          <a:t> motivo por el cual, se erige como </a:t>
                        </a:r>
                        <a:r>
                          <a:rPr lang="es-ES" sz="1600" b="1" dirty="0">
                            <a:solidFill>
                              <a:schemeClr val="accent3">
                                <a:lumMod val="75000"/>
                              </a:schemeClr>
                            </a:solidFill>
                          </a:rPr>
                          <a:t>principio esencial de todo Estado democrático.</a:t>
                        </a:r>
                      </a:p>
                      <a:p>
                        <a:pPr algn="l" eaLnBrk="1" hangingPunct="1">
                          <a:defRPr/>
                        </a:pPr>
                        <a:endParaRPr lang="es-ES" sz="1600" b="1" dirty="0"/>
                      </a:p>
                      <a:p>
                        <a:pPr algn="l" eaLnBrk="1" hangingPunct="1">
                          <a:defRPr/>
                        </a:pPr>
                        <a:endParaRPr lang="es-ES" sz="1600" b="1" dirty="0"/>
                      </a:p>
                    </a:txBody>
                    <a:tcPr anchor="ctr" horzOverflow="overflow"/>
                  </a:tc>
                  <a:tc vMerge="1">
                    <a:txBody>
                      <a:bodyPr/>
                      <a:lstStyle/>
                      <a:p>
                        <a:endParaRPr lang="es-MX"/>
                      </a:p>
                    </a:txBody>
                    <a:tcPr/>
                  </a:tc>
                  <a:extLst>
                    <a:ext uri="{0D108BD9-81ED-4DB2-BD59-A6C34878D82A}">
                      <a16:rowId xmlns:a16="http://schemas.microsoft.com/office/drawing/2014/main" val="10003"/>
                    </a:ext>
                  </a:extLst>
                </a:tr>
              </a:tbl>
            </a:graphicData>
          </a:graphic>
        </p:graphicFrame>
        <p:sp>
          <p:nvSpPr>
            <p:cNvPr id="68614" name="9 CuadroTexto"/>
            <p:cNvSpPr txBox="1">
              <a:spLocks noChangeArrowheads="1"/>
            </p:cNvSpPr>
            <p:nvPr/>
          </p:nvSpPr>
          <p:spPr bwMode="auto">
            <a:xfrm>
              <a:off x="611560" y="5229200"/>
              <a:ext cx="36004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r" defTabSz="914400" eaLnBrk="1" fontAlgn="base" hangingPunct="1">
                <a:spcBef>
                  <a:spcPct val="0"/>
                </a:spcBef>
                <a:spcAft>
                  <a:spcPct val="0"/>
                </a:spcAft>
              </a:pPr>
              <a:r>
                <a:rPr lang="es-MX" altLang="es-MX" sz="1200" b="1" i="1" dirty="0">
                  <a:solidFill>
                    <a:schemeClr val="accent3">
                      <a:lumMod val="75000"/>
                    </a:schemeClr>
                  </a:solidFill>
                </a:rPr>
                <a:t>Tesis  LIX/2001 y XVII/2005 </a:t>
              </a:r>
              <a:r>
                <a:rPr lang="es-ES" altLang="es-MX" sz="1200" b="1" i="1" dirty="0">
                  <a:solidFill>
                    <a:schemeClr val="accent3">
                      <a:lumMod val="75000"/>
                    </a:schemeClr>
                  </a:solidFill>
                </a:rPr>
                <a:t> del TEPJF</a:t>
              </a:r>
              <a:endParaRPr lang="es-MX" altLang="es-MX" sz="1200" b="1" i="1" dirty="0">
                <a:solidFill>
                  <a:schemeClr val="accent3">
                    <a:lumMod val="75000"/>
                  </a:schemeClr>
                </a:solidFill>
              </a:endParaRPr>
            </a:p>
          </p:txBody>
        </p:sp>
        <p:sp>
          <p:nvSpPr>
            <p:cNvPr id="68615" name="10 CuadroTexto"/>
            <p:cNvSpPr txBox="1">
              <a:spLocks noChangeArrowheads="1"/>
            </p:cNvSpPr>
            <p:nvPr/>
          </p:nvSpPr>
          <p:spPr bwMode="auto">
            <a:xfrm>
              <a:off x="1619672" y="2780928"/>
              <a:ext cx="252028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r" defTabSz="914400" eaLnBrk="1" fontAlgn="base" hangingPunct="1">
                <a:spcBef>
                  <a:spcPct val="0"/>
                </a:spcBef>
                <a:spcAft>
                  <a:spcPct val="0"/>
                </a:spcAft>
              </a:pPr>
              <a:r>
                <a:rPr lang="es-ES" altLang="es-MX" sz="1200" i="1">
                  <a:solidFill>
                    <a:srgbClr val="000000"/>
                  </a:solidFill>
                </a:rPr>
                <a:t>Artículo 20 constitucional</a:t>
              </a:r>
              <a:endParaRPr lang="es-MX" altLang="es-MX" sz="1200" i="1">
                <a:solidFill>
                  <a:srgbClr val="000000"/>
                </a:solidFill>
              </a:endParaRPr>
            </a:p>
          </p:txBody>
        </p:sp>
        <p:sp>
          <p:nvSpPr>
            <p:cNvPr id="68616" name="11 CuadroTexto"/>
            <p:cNvSpPr txBox="1">
              <a:spLocks noChangeArrowheads="1"/>
            </p:cNvSpPr>
            <p:nvPr/>
          </p:nvSpPr>
          <p:spPr bwMode="auto">
            <a:xfrm>
              <a:off x="6876256" y="2359913"/>
              <a:ext cx="187220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r" defTabSz="914400" eaLnBrk="1" fontAlgn="base" hangingPunct="1">
                <a:spcBef>
                  <a:spcPct val="0"/>
                </a:spcBef>
                <a:spcAft>
                  <a:spcPct val="0"/>
                </a:spcAft>
              </a:pPr>
              <a:r>
                <a:rPr lang="es-MX" altLang="es-MX" sz="1200" i="1">
                  <a:solidFill>
                    <a:srgbClr val="000000"/>
                  </a:solidFill>
                </a:rPr>
                <a:t>SUP-RAP-71/2008</a:t>
              </a:r>
            </a:p>
          </p:txBody>
        </p:sp>
        <p:sp>
          <p:nvSpPr>
            <p:cNvPr id="68617" name="12 CuadroTexto"/>
            <p:cNvSpPr txBox="1">
              <a:spLocks noChangeArrowheads="1"/>
            </p:cNvSpPr>
            <p:nvPr/>
          </p:nvSpPr>
          <p:spPr bwMode="auto">
            <a:xfrm>
              <a:off x="5220072" y="5229200"/>
              <a:ext cx="352839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r" defTabSz="914400" eaLnBrk="1" fontAlgn="base" hangingPunct="1">
                <a:spcBef>
                  <a:spcPct val="0"/>
                </a:spcBef>
                <a:spcAft>
                  <a:spcPct val="0"/>
                </a:spcAft>
              </a:pPr>
              <a:r>
                <a:rPr lang="es-MX" altLang="es-MX" sz="1200" i="1">
                  <a:solidFill>
                    <a:srgbClr val="000000"/>
                  </a:solidFill>
                </a:rPr>
                <a:t>SUP-RAP-71/2008</a:t>
              </a:r>
            </a:p>
          </p:txBody>
        </p:sp>
      </p:grpSp>
      <p:sp>
        <p:nvSpPr>
          <p:cNvPr id="14" name="13 Botón de acción: Volver">
            <a:hlinkClick r:id="rId2" action="ppaction://hlinksldjump" highlightClick="1"/>
          </p:cNvPr>
          <p:cNvSpPr/>
          <p:nvPr/>
        </p:nvSpPr>
        <p:spPr bwMode="auto">
          <a:xfrm>
            <a:off x="2520183" y="5769261"/>
            <a:ext cx="431800" cy="360363"/>
          </a:xfrm>
          <a:prstGeom prst="actionButtonReturn">
            <a:avLst/>
          </a:prstGeom>
          <a:solidFill>
            <a:schemeClr val="accent2">
              <a:alpha val="65000"/>
            </a:schemeClr>
          </a:solidFill>
          <a:ln w="9525" algn="ctr">
            <a:solidFill>
              <a:schemeClr val="accent1">
                <a:lumMod val="60000"/>
                <a:lumOff val="40000"/>
              </a:schemeClr>
            </a:solidFill>
            <a:round/>
            <a:headEnd/>
            <a:tailEnd/>
          </a:ln>
        </p:spPr>
        <p:txBody>
          <a:bodyPr/>
          <a:lstStyle/>
          <a:p>
            <a:pPr defTabSz="914400" fontAlgn="base">
              <a:spcBef>
                <a:spcPct val="0"/>
              </a:spcBef>
              <a:spcAft>
                <a:spcPct val="0"/>
              </a:spcAft>
              <a:defRPr/>
            </a:pPr>
            <a:endParaRPr lang="es-MX">
              <a:solidFill>
                <a:srgbClr val="000000"/>
              </a:solidFill>
            </a:endParaRPr>
          </a:p>
        </p:txBody>
      </p:sp>
      <p:sp>
        <p:nvSpPr>
          <p:cNvPr id="2" name="Rectángulo: esquinas redondeadas 1">
            <a:extLst>
              <a:ext uri="{FF2B5EF4-FFF2-40B4-BE49-F238E27FC236}">
                <a16:creationId xmlns:a16="http://schemas.microsoft.com/office/drawing/2014/main" id="{08A5AA2A-8861-4AA1-A842-4F48D02665ED}"/>
              </a:ext>
            </a:extLst>
          </p:cNvPr>
          <p:cNvSpPr/>
          <p:nvPr/>
        </p:nvSpPr>
        <p:spPr>
          <a:xfrm>
            <a:off x="3497976" y="5554133"/>
            <a:ext cx="4425950" cy="427593"/>
          </a:xfrm>
          <a:prstGeom prst="roundRect">
            <a:avLst/>
          </a:prstGeom>
          <a:noFill/>
          <a:ln w="12700">
            <a:solidFill>
              <a:srgbClr val="275E42"/>
            </a:solidFill>
          </a:ln>
        </p:spPr>
        <p:style>
          <a:lnRef idx="1">
            <a:schemeClr val="accent1"/>
          </a:lnRef>
          <a:fillRef idx="3">
            <a:schemeClr val="accent1"/>
          </a:fillRef>
          <a:effectRef idx="2">
            <a:schemeClr val="accent1"/>
          </a:effectRef>
          <a:fontRef idx="minor">
            <a:schemeClr val="lt1"/>
          </a:fontRef>
        </p:style>
        <p:txBody>
          <a:bodyPr rtlCol="0" anchor="ctr"/>
          <a:lstStyle/>
          <a:p>
            <a:pPr algn="just"/>
            <a:r>
              <a:rPr lang="es-MX" sz="1400" dirty="0">
                <a:solidFill>
                  <a:schemeClr val="tx1"/>
                </a:solidFill>
              </a:rPr>
              <a:t>*Que estimó con base en una fe notarial, como única prueba, tener por acreditada la compra de votos.</a:t>
            </a:r>
          </a:p>
        </p:txBody>
      </p:sp>
      <p:sp>
        <p:nvSpPr>
          <p:cNvPr id="11" name="Rectángulo: esquinas redondeadas 10">
            <a:extLst>
              <a:ext uri="{FF2B5EF4-FFF2-40B4-BE49-F238E27FC236}">
                <a16:creationId xmlns:a16="http://schemas.microsoft.com/office/drawing/2014/main" id="{2C474BCE-1F57-4EC0-AED0-99B33217D388}"/>
              </a:ext>
            </a:extLst>
          </p:cNvPr>
          <p:cNvSpPr/>
          <p:nvPr/>
        </p:nvSpPr>
        <p:spPr>
          <a:xfrm>
            <a:off x="3472700" y="6033913"/>
            <a:ext cx="4425950" cy="427593"/>
          </a:xfrm>
          <a:prstGeom prst="roundRect">
            <a:avLst/>
          </a:prstGeom>
          <a:noFill/>
          <a:ln w="12700">
            <a:solidFill>
              <a:srgbClr val="275E42"/>
            </a:solidFill>
          </a:ln>
        </p:spPr>
        <p:style>
          <a:lnRef idx="1">
            <a:schemeClr val="accent1"/>
          </a:lnRef>
          <a:fillRef idx="3">
            <a:schemeClr val="accent1"/>
          </a:fillRef>
          <a:effectRef idx="2">
            <a:schemeClr val="accent1"/>
          </a:effectRef>
          <a:fontRef idx="minor">
            <a:schemeClr val="lt1"/>
          </a:fontRef>
        </p:style>
        <p:txBody>
          <a:bodyPr rtlCol="0" anchor="ctr"/>
          <a:lstStyle/>
          <a:p>
            <a:pPr algn="just"/>
            <a:r>
              <a:rPr lang="es-MX" sz="1400" dirty="0">
                <a:solidFill>
                  <a:schemeClr val="tx1"/>
                </a:solidFill>
              </a:rPr>
              <a:t>** A partir de los hechos que se desprendían de la fe notarial.</a:t>
            </a:r>
          </a:p>
        </p:txBody>
      </p:sp>
    </p:spTree>
    <p:extLst>
      <p:ext uri="{BB962C8B-B14F-4D97-AF65-F5344CB8AC3E}">
        <p14:creationId xmlns:p14="http://schemas.microsoft.com/office/powerpoint/2010/main" val="2772303744"/>
      </p:ext>
    </p:extLst>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9E3E01-633E-400A-8D9A-5E2A542B1926}"/>
              </a:ext>
            </a:extLst>
          </p:cNvPr>
          <p:cNvSpPr>
            <a:spLocks noGrp="1"/>
          </p:cNvSpPr>
          <p:nvPr>
            <p:ph type="title"/>
          </p:nvPr>
        </p:nvSpPr>
        <p:spPr/>
        <p:txBody>
          <a:bodyPr/>
          <a:lstStyle/>
          <a:p>
            <a:r>
              <a:rPr lang="es-MX" dirty="0"/>
              <a:t>Jurisprudencia 21/2013 </a:t>
            </a:r>
          </a:p>
        </p:txBody>
      </p:sp>
      <p:sp>
        <p:nvSpPr>
          <p:cNvPr id="3" name="Marcador de contenido 2">
            <a:extLst>
              <a:ext uri="{FF2B5EF4-FFF2-40B4-BE49-F238E27FC236}">
                <a16:creationId xmlns:a16="http://schemas.microsoft.com/office/drawing/2014/main" id="{A97AF96B-43A6-4B92-BAE4-EC91E1381068}"/>
              </a:ext>
            </a:extLst>
          </p:cNvPr>
          <p:cNvSpPr>
            <a:spLocks noGrp="1"/>
          </p:cNvSpPr>
          <p:nvPr>
            <p:ph idx="1"/>
          </p:nvPr>
        </p:nvSpPr>
        <p:spPr/>
        <p:txBody>
          <a:bodyPr/>
          <a:lstStyle/>
          <a:p>
            <a:pPr marL="0" indent="0" algn="just">
              <a:buNone/>
            </a:pPr>
            <a:r>
              <a:rPr lang="es-MX" dirty="0"/>
              <a:t>“PRESUNCIÓN DE INOCENCIA. DEBE OBSERVARSE EN LOS PROCEDIMIENTOS SANCIONADORES ELECTORALES”</a:t>
            </a:r>
          </a:p>
          <a:p>
            <a:pPr marL="0" indent="0" algn="just">
              <a:buNone/>
            </a:pPr>
            <a:r>
              <a:rPr lang="es-MX" dirty="0"/>
              <a:t>Jurisprudencia 63/2002</a:t>
            </a:r>
          </a:p>
          <a:p>
            <a:pPr marL="0" indent="0" algn="just">
              <a:buNone/>
            </a:pPr>
            <a:r>
              <a:rPr lang="es-MX" dirty="0"/>
              <a:t>“PROCEDIMIENTO ADMINISTRATIVO SANCIONADOR ELECTORAL. DEBEN PRIVILEGIARSE LAS DILIGENCIAS QUE NO AFECTEN A LOS GOBERNADOS”</a:t>
            </a:r>
          </a:p>
        </p:txBody>
      </p:sp>
    </p:spTree>
    <p:extLst>
      <p:ext uri="{BB962C8B-B14F-4D97-AF65-F5344CB8AC3E}">
        <p14:creationId xmlns:p14="http://schemas.microsoft.com/office/powerpoint/2010/main" val="28396738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095B48D-D895-02D7-0537-1C245FCA9BEB}"/>
              </a:ext>
            </a:extLst>
          </p:cNvPr>
          <p:cNvSpPr>
            <a:spLocks noGrp="1"/>
          </p:cNvSpPr>
          <p:nvPr>
            <p:ph type="title"/>
          </p:nvPr>
        </p:nvSpPr>
        <p:spPr/>
        <p:txBody>
          <a:bodyPr/>
          <a:lstStyle/>
          <a:p>
            <a:r>
              <a:rPr lang="es-MX" dirty="0"/>
              <a:t>Introducción (1)</a:t>
            </a:r>
          </a:p>
        </p:txBody>
      </p:sp>
      <p:sp>
        <p:nvSpPr>
          <p:cNvPr id="3" name="Marcador de contenido 2">
            <a:extLst>
              <a:ext uri="{FF2B5EF4-FFF2-40B4-BE49-F238E27FC236}">
                <a16:creationId xmlns:a16="http://schemas.microsoft.com/office/drawing/2014/main" id="{7ADC433C-C4EB-523E-E166-D9DBF245CA95}"/>
              </a:ext>
            </a:extLst>
          </p:cNvPr>
          <p:cNvSpPr>
            <a:spLocks noGrp="1"/>
          </p:cNvSpPr>
          <p:nvPr>
            <p:ph idx="1"/>
          </p:nvPr>
        </p:nvSpPr>
        <p:spPr/>
        <p:txBody>
          <a:bodyPr>
            <a:normAutofit lnSpcReduction="10000"/>
          </a:bodyPr>
          <a:lstStyle/>
          <a:p>
            <a:pPr marL="0" indent="0" algn="just">
              <a:buNone/>
            </a:pPr>
            <a:r>
              <a:rPr lang="es-MX" dirty="0"/>
              <a:t>Las pruebas en un proceso litigioso se constituyen en elementos fundamentales para que la persona justiciable alcance su objetivo de reconocimiento y reparación del derecho que se le haya inferido, como también para que la autoridad que conoce y resuelve adquiera el conocimiento de lo ocurrido y tenga convicción de éste, a fin de sustentar jurídicamente la razón de su decisión.</a:t>
            </a:r>
          </a:p>
          <a:p>
            <a:pPr marL="0" indent="0" algn="just">
              <a:buNone/>
            </a:pPr>
            <a:r>
              <a:rPr lang="es-MX" dirty="0"/>
              <a:t>En materia procesal electoral federal la prueba se regula en los artículos 14, 15 y 16 de la LGSMIME</a:t>
            </a:r>
          </a:p>
        </p:txBody>
      </p:sp>
    </p:spTree>
    <p:extLst>
      <p:ext uri="{BB962C8B-B14F-4D97-AF65-F5344CB8AC3E}">
        <p14:creationId xmlns:p14="http://schemas.microsoft.com/office/powerpoint/2010/main" val="188142439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337B1AB-9B80-4259-B7CE-9B567FAFAB16}"/>
              </a:ext>
            </a:extLst>
          </p:cNvPr>
          <p:cNvSpPr>
            <a:spLocks noGrp="1"/>
          </p:cNvSpPr>
          <p:nvPr>
            <p:ph type="title"/>
          </p:nvPr>
        </p:nvSpPr>
        <p:spPr/>
        <p:txBody>
          <a:bodyPr/>
          <a:lstStyle/>
          <a:p>
            <a:r>
              <a:rPr lang="es-MX" dirty="0"/>
              <a:t>Jurisprudencia 16/2011 </a:t>
            </a:r>
          </a:p>
        </p:txBody>
      </p:sp>
      <p:sp>
        <p:nvSpPr>
          <p:cNvPr id="3" name="Marcador de contenido 2">
            <a:extLst>
              <a:ext uri="{FF2B5EF4-FFF2-40B4-BE49-F238E27FC236}">
                <a16:creationId xmlns:a16="http://schemas.microsoft.com/office/drawing/2014/main" id="{DE601F30-4B0A-495A-A022-94AE0364151D}"/>
              </a:ext>
            </a:extLst>
          </p:cNvPr>
          <p:cNvSpPr>
            <a:spLocks noGrp="1"/>
          </p:cNvSpPr>
          <p:nvPr>
            <p:ph idx="1"/>
          </p:nvPr>
        </p:nvSpPr>
        <p:spPr/>
        <p:txBody>
          <a:bodyPr>
            <a:normAutofit lnSpcReduction="10000"/>
          </a:bodyPr>
          <a:lstStyle/>
          <a:p>
            <a:pPr marL="0" indent="0" algn="just">
              <a:buNone/>
            </a:pPr>
            <a:r>
              <a:rPr lang="es-MX" dirty="0"/>
              <a:t>“PROCEDIMIENTO ADMINISTRATIVO SANCIONADOR. EL DENUNCIANTE DEBE EXPONER LOS HECHOS QUE ESTIMA CONSTITUTIVOS DE INFRACCIÓN LEGAL Y APORTAR ELEMENTOS MÍNIMOS PROBATORIOS PARA QUE LA AUTORIDAD EJERZA SU FACULTAD INVESTIGADORA”: …la función punitiva de los órganos administrativos electorales estatales debe tener un respaldo legalmente suficiente…para conocer, investigar, acusar y sancionar ilícitos”</a:t>
            </a:r>
          </a:p>
        </p:txBody>
      </p:sp>
    </p:spTree>
    <p:extLst>
      <p:ext uri="{BB962C8B-B14F-4D97-AF65-F5344CB8AC3E}">
        <p14:creationId xmlns:p14="http://schemas.microsoft.com/office/powerpoint/2010/main" val="182119892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ext Box 14"/>
          <p:cNvSpPr txBox="1">
            <a:spLocks noChangeArrowheads="1"/>
          </p:cNvSpPr>
          <p:nvPr/>
        </p:nvSpPr>
        <p:spPr bwMode="auto">
          <a:xfrm>
            <a:off x="2303463" y="0"/>
            <a:ext cx="68405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r" defTabSz="914400" eaLnBrk="1" fontAlgn="base" hangingPunct="1">
              <a:spcBef>
                <a:spcPct val="50000"/>
              </a:spcBef>
              <a:spcAft>
                <a:spcPct val="0"/>
              </a:spcAft>
            </a:pPr>
            <a:r>
              <a:rPr lang="es-ES" altLang="es-MX" sz="2000" b="1" dirty="0">
                <a:solidFill>
                  <a:schemeClr val="accent3">
                    <a:lumMod val="75000"/>
                  </a:schemeClr>
                </a:solidFill>
              </a:rPr>
              <a:t>Principio de </a:t>
            </a:r>
            <a:r>
              <a:rPr lang="es-ES" altLang="es-MX" sz="2000" b="1" i="1" dirty="0">
                <a:solidFill>
                  <a:schemeClr val="accent3">
                    <a:lumMod val="75000"/>
                  </a:schemeClr>
                </a:solidFill>
              </a:rPr>
              <a:t>non bis in </a:t>
            </a:r>
            <a:r>
              <a:rPr lang="es-ES" altLang="es-MX" sz="2000" b="1" i="1" dirty="0" err="1">
                <a:solidFill>
                  <a:schemeClr val="accent3">
                    <a:lumMod val="75000"/>
                  </a:schemeClr>
                </a:solidFill>
              </a:rPr>
              <a:t>idem</a:t>
            </a:r>
            <a:endParaRPr lang="es-ES" altLang="es-MX" sz="2000" b="1" i="1" dirty="0">
              <a:solidFill>
                <a:schemeClr val="accent3">
                  <a:lumMod val="75000"/>
                </a:schemeClr>
              </a:solidFill>
            </a:endParaRPr>
          </a:p>
        </p:txBody>
      </p:sp>
      <p:graphicFrame>
        <p:nvGraphicFramePr>
          <p:cNvPr id="9" name="Group 2"/>
          <p:cNvGraphicFramePr>
            <a:graphicFrameLocks/>
          </p:cNvGraphicFramePr>
          <p:nvPr>
            <p:extLst>
              <p:ext uri="{D42A27DB-BD31-4B8C-83A1-F6EECF244321}">
                <p14:modId xmlns:p14="http://schemas.microsoft.com/office/powerpoint/2010/main" val="3753264009"/>
              </p:ext>
            </p:extLst>
          </p:nvPr>
        </p:nvGraphicFramePr>
        <p:xfrm>
          <a:off x="395288" y="840395"/>
          <a:ext cx="8353425" cy="5455776"/>
        </p:xfrm>
        <a:graphic>
          <a:graphicData uri="http://schemas.openxmlformats.org/drawingml/2006/table">
            <a:tbl>
              <a:tblPr>
                <a:tableStyleId>{00A15C55-8517-42AA-B614-E9B94910E393}</a:tableStyleId>
              </a:tblPr>
              <a:tblGrid>
                <a:gridCol w="3149770">
                  <a:extLst>
                    <a:ext uri="{9D8B030D-6E8A-4147-A177-3AD203B41FA5}">
                      <a16:colId xmlns:a16="http://schemas.microsoft.com/office/drawing/2014/main" val="20000"/>
                    </a:ext>
                  </a:extLst>
                </a:gridCol>
                <a:gridCol w="5203655">
                  <a:extLst>
                    <a:ext uri="{9D8B030D-6E8A-4147-A177-3AD203B41FA5}">
                      <a16:colId xmlns:a16="http://schemas.microsoft.com/office/drawing/2014/main" val="20001"/>
                    </a:ext>
                  </a:extLst>
                </a:gridCol>
              </a:tblGrid>
              <a:tr h="639989">
                <a:tc gridSpan="2">
                  <a:txBody>
                    <a:bodyPr/>
                    <a:lstStyle/>
                    <a:p>
                      <a:pPr algn="just" eaLnBrk="1" hangingPunct="1">
                        <a:defRPr/>
                      </a:pPr>
                      <a:r>
                        <a:rPr lang="es-MX" sz="1800" dirty="0"/>
                        <a:t>Nadie puede ser juzgado </a:t>
                      </a:r>
                      <a:r>
                        <a:rPr lang="es-MX" sz="1800" b="1" dirty="0">
                          <a:solidFill>
                            <a:schemeClr val="accent3">
                              <a:lumMod val="75000"/>
                            </a:schemeClr>
                          </a:solidFill>
                        </a:rPr>
                        <a:t>dos veces por el mismo delito</a:t>
                      </a:r>
                      <a:r>
                        <a:rPr lang="es-MX" sz="1800" dirty="0"/>
                        <a:t>, ya sea que en el juicio se le absuelva o se le condene.</a:t>
                      </a:r>
                      <a:endParaRPr lang="es-ES" sz="1800" dirty="0">
                        <a:effectLst>
                          <a:outerShdw blurRad="38100" dist="38100" dir="2700000" algn="tl">
                            <a:srgbClr val="C0C0C0"/>
                          </a:outerShdw>
                        </a:effectLst>
                      </a:endParaRPr>
                    </a:p>
                  </a:txBody>
                  <a:tcPr marL="91445" marR="91445" marT="45684" marB="45684" anchor="ctr" horzOverflow="overflow"/>
                </a:tc>
                <a:tc hMerge="1">
                  <a:txBody>
                    <a:bodyPr/>
                    <a:lstStyle/>
                    <a:p>
                      <a:pPr algn="just" eaLnBrk="1" hangingPunct="1">
                        <a:defRPr/>
                      </a:pPr>
                      <a:endParaRPr lang="es-ES" sz="1600" dirty="0">
                        <a:effectLst/>
                      </a:endParaRPr>
                    </a:p>
                  </a:txBody>
                  <a:tcPr anchor="ctr" horzOverflow="overflow"/>
                </a:tc>
                <a:extLst>
                  <a:ext uri="{0D108BD9-81ED-4DB2-BD59-A6C34878D82A}">
                    <a16:rowId xmlns:a16="http://schemas.microsoft.com/office/drawing/2014/main" val="10000"/>
                  </a:ext>
                </a:extLst>
              </a:tr>
              <a:tr h="1726842">
                <a:tc>
                  <a:txBody>
                    <a:bodyPr/>
                    <a:lstStyle/>
                    <a:p>
                      <a:pPr algn="l" eaLnBrk="1" hangingPunct="1"/>
                      <a:r>
                        <a:rPr lang="es-MX" sz="1600" b="1" dirty="0">
                          <a:solidFill>
                            <a:schemeClr val="accent3">
                              <a:lumMod val="75000"/>
                            </a:schemeClr>
                          </a:solidFill>
                        </a:rPr>
                        <a:t>Vertiente material.</a:t>
                      </a:r>
                      <a:r>
                        <a:rPr lang="es-MX" sz="1600" dirty="0">
                          <a:solidFill>
                            <a:schemeClr val="accent3">
                              <a:lumMod val="75000"/>
                            </a:schemeClr>
                          </a:solidFill>
                        </a:rPr>
                        <a:t> </a:t>
                      </a:r>
                      <a:r>
                        <a:rPr lang="es-MX" sz="1600" dirty="0">
                          <a:solidFill>
                            <a:schemeClr val="tx1"/>
                          </a:solidFill>
                        </a:rPr>
                        <a:t>Es</a:t>
                      </a:r>
                      <a:r>
                        <a:rPr lang="es-MX" sz="1600" dirty="0"/>
                        <a:t> la garantía, para quien comete un acto ilícito, de que no podrá ser sancionado dos veces por el mismo hecho.</a:t>
                      </a:r>
                    </a:p>
                  </a:txBody>
                  <a:tcPr marL="91445" marR="91445" marT="45684" marB="45684" anchor="ctr" horzOverflow="overflow"/>
                </a:tc>
                <a:tc rowSpan="2">
                  <a:txBody>
                    <a:bodyPr/>
                    <a:lstStyle/>
                    <a:p>
                      <a:pPr algn="just" eaLnBrk="1" hangingPunct="1">
                        <a:buFont typeface="Arial" pitchFamily="34" charset="0"/>
                        <a:buChar char="•"/>
                      </a:pPr>
                      <a:r>
                        <a:rPr lang="es-MX" sz="1600" b="0" kern="1200" dirty="0">
                          <a:solidFill>
                            <a:schemeClr val="tx1"/>
                          </a:solidFill>
                          <a:latin typeface="+mn-lt"/>
                          <a:ea typeface="+mn-ea"/>
                          <a:cs typeface="+mn-cs"/>
                        </a:rPr>
                        <a:t>En mayo de 2006, al resolverse una controversia administrativa disciplinaria en la que se le impusieron diversas sanciones a un trabajador, por indebido ejercicio del presupuesto, se estimó violada la prohibición non bis in </a:t>
                      </a:r>
                      <a:r>
                        <a:rPr lang="es-MX" sz="1600" b="0" kern="1200" dirty="0" err="1">
                          <a:solidFill>
                            <a:schemeClr val="tx1"/>
                          </a:solidFill>
                          <a:latin typeface="+mn-lt"/>
                          <a:ea typeface="+mn-ea"/>
                          <a:cs typeface="+mn-cs"/>
                        </a:rPr>
                        <a:t>idem</a:t>
                      </a:r>
                      <a:r>
                        <a:rPr lang="es-MX" sz="1600" b="0" kern="1200" dirty="0">
                          <a:solidFill>
                            <a:schemeClr val="tx1"/>
                          </a:solidFill>
                          <a:latin typeface="+mn-lt"/>
                          <a:ea typeface="+mn-ea"/>
                          <a:cs typeface="+mn-cs"/>
                        </a:rPr>
                        <a:t>, porque los preceptos que tipificaban las distintas infracciones guardaban identidad con el mismo bien jurídico tutelado.</a:t>
                      </a:r>
                    </a:p>
                    <a:p>
                      <a:pPr algn="just" eaLnBrk="1" hangingPunct="1">
                        <a:buFont typeface="Arial" pitchFamily="34" charset="0"/>
                        <a:buChar char="•"/>
                      </a:pPr>
                      <a:endParaRPr lang="es-MX" sz="1600" b="1" kern="1200" dirty="0">
                        <a:solidFill>
                          <a:schemeClr val="tx1"/>
                        </a:solidFill>
                        <a:latin typeface="+mn-lt"/>
                        <a:ea typeface="+mn-ea"/>
                        <a:cs typeface="+mn-cs"/>
                      </a:endParaRPr>
                    </a:p>
                    <a:p>
                      <a:pPr algn="just" eaLnBrk="1" hangingPunct="1">
                        <a:buFont typeface="Arial" pitchFamily="34" charset="0"/>
                        <a:buChar char="•"/>
                      </a:pPr>
                      <a:r>
                        <a:rPr lang="es-MX" sz="1600" b="0" kern="1200" dirty="0">
                          <a:solidFill>
                            <a:schemeClr val="tx1"/>
                          </a:solidFill>
                          <a:latin typeface="+mn-lt"/>
                          <a:ea typeface="+mn-ea"/>
                          <a:cs typeface="+mn-cs"/>
                        </a:rPr>
                        <a:t>Se argumentó que, aunque pudieran constituir infracciones independientes (tomadas en lo individual), </a:t>
                      </a:r>
                      <a:r>
                        <a:rPr lang="es-MX" sz="1800" b="1" kern="1200" dirty="0">
                          <a:solidFill>
                            <a:schemeClr val="accent3">
                              <a:lumMod val="75000"/>
                            </a:schemeClr>
                          </a:solidFill>
                          <a:latin typeface="+mn-lt"/>
                          <a:ea typeface="+mn-ea"/>
                          <a:cs typeface="+mn-cs"/>
                        </a:rPr>
                        <a:t>se</a:t>
                      </a:r>
                      <a:r>
                        <a:rPr lang="es-MX" sz="1600" b="0" kern="1200" dirty="0">
                          <a:solidFill>
                            <a:schemeClr val="tx1"/>
                          </a:solidFill>
                          <a:latin typeface="+mn-lt"/>
                          <a:ea typeface="+mn-ea"/>
                          <a:cs typeface="+mn-cs"/>
                        </a:rPr>
                        <a:t> </a:t>
                      </a:r>
                      <a:r>
                        <a:rPr lang="es-MX" sz="1600" b="0" kern="1200" dirty="0">
                          <a:solidFill>
                            <a:srgbClr val="2A2559"/>
                          </a:solidFill>
                          <a:latin typeface="+mn-lt"/>
                          <a:ea typeface="+mn-ea"/>
                          <a:cs typeface="+mn-cs"/>
                        </a:rPr>
                        <a:t>e</a:t>
                      </a:r>
                      <a:r>
                        <a:rPr lang="es-MX" sz="1800" b="1" kern="1200" dirty="0">
                          <a:solidFill>
                            <a:schemeClr val="accent3">
                              <a:lumMod val="75000"/>
                            </a:schemeClr>
                          </a:solidFill>
                          <a:latin typeface="+mn-lt"/>
                          <a:ea typeface="+mn-ea"/>
                          <a:cs typeface="+mn-cs"/>
                        </a:rPr>
                        <a:t>ncontraban</a:t>
                      </a:r>
                      <a:r>
                        <a:rPr lang="es-MX" sz="1600" b="0" kern="1200" dirty="0">
                          <a:solidFill>
                            <a:schemeClr val="tx1"/>
                          </a:solidFill>
                          <a:latin typeface="+mn-lt"/>
                          <a:ea typeface="+mn-ea"/>
                          <a:cs typeface="+mn-cs"/>
                        </a:rPr>
                        <a:t> </a:t>
                      </a:r>
                      <a:r>
                        <a:rPr lang="es-MX" sz="1800" b="1" kern="1200" dirty="0">
                          <a:solidFill>
                            <a:schemeClr val="accent3">
                              <a:lumMod val="75000"/>
                            </a:schemeClr>
                          </a:solidFill>
                          <a:latin typeface="+mn-lt"/>
                          <a:ea typeface="+mn-ea"/>
                          <a:cs typeface="+mn-cs"/>
                        </a:rPr>
                        <a:t>vinculadas por afectar un mismo objeto y lesionar o poner en riesgo el mismo bien jurídico</a:t>
                      </a:r>
                      <a:r>
                        <a:rPr lang="es-MX" sz="1600" b="0" kern="1200" dirty="0">
                          <a:solidFill>
                            <a:srgbClr val="2A2559"/>
                          </a:solidFill>
                          <a:latin typeface="+mn-lt"/>
                          <a:ea typeface="+mn-ea"/>
                          <a:cs typeface="+mn-cs"/>
                        </a:rPr>
                        <a:t>, </a:t>
                      </a:r>
                      <a:r>
                        <a:rPr lang="es-MX" sz="1600" b="0" kern="1200" dirty="0">
                          <a:solidFill>
                            <a:schemeClr val="tx1"/>
                          </a:solidFill>
                          <a:latin typeface="+mn-lt"/>
                          <a:ea typeface="+mn-ea"/>
                          <a:cs typeface="+mn-cs"/>
                        </a:rPr>
                        <a:t>entonces esos distintos hechos no deben apreciarse de manera individual e independiente, sino relacionarse entre sí, como elementos constitutivos de una infracción de mayor entidad o de naturaleza compleja, y así deben ser ponderadas en este caso.  </a:t>
                      </a:r>
                    </a:p>
                    <a:p>
                      <a:pPr algn="just" eaLnBrk="1" hangingPunct="1"/>
                      <a:r>
                        <a:rPr lang="es-MX" sz="1600" b="1" kern="1200" dirty="0">
                          <a:solidFill>
                            <a:schemeClr val="accent3">
                              <a:lumMod val="75000"/>
                            </a:schemeClr>
                          </a:solidFill>
                          <a:latin typeface="+mn-lt"/>
                          <a:ea typeface="+mn-ea"/>
                          <a:cs typeface="+mn-cs"/>
                        </a:rPr>
                        <a:t>                                  </a:t>
                      </a:r>
                    </a:p>
                  </a:txBody>
                  <a:tcPr marL="91445" marR="91445" marT="45684" marB="45684" anchor="ctr" horzOverflow="overflow"/>
                </a:tc>
                <a:extLst>
                  <a:ext uri="{0D108BD9-81ED-4DB2-BD59-A6C34878D82A}">
                    <a16:rowId xmlns:a16="http://schemas.microsoft.com/office/drawing/2014/main" val="10001"/>
                  </a:ext>
                </a:extLst>
              </a:tr>
              <a:tr h="2616332">
                <a:tc>
                  <a:txBody>
                    <a:bodyPr/>
                    <a:lstStyle/>
                    <a:p>
                      <a:pPr algn="l" eaLnBrk="1" hangingPunct="1"/>
                      <a:r>
                        <a:rPr lang="es-MX" sz="1600" b="1" dirty="0">
                          <a:solidFill>
                            <a:schemeClr val="accent3">
                              <a:lumMod val="75000"/>
                            </a:schemeClr>
                          </a:solidFill>
                        </a:rPr>
                        <a:t>Aspecto procesal</a:t>
                      </a:r>
                      <a:r>
                        <a:rPr lang="es-MX" sz="1600" dirty="0">
                          <a:solidFill>
                            <a:schemeClr val="accent3">
                              <a:lumMod val="75000"/>
                            </a:schemeClr>
                          </a:solidFill>
                        </a:rPr>
                        <a:t>. </a:t>
                      </a:r>
                      <a:r>
                        <a:rPr lang="es-MX" sz="1600" dirty="0">
                          <a:solidFill>
                            <a:schemeClr val="tx1"/>
                          </a:solidFill>
                        </a:rPr>
                        <a:t>U</a:t>
                      </a:r>
                      <a:r>
                        <a:rPr lang="es-MX" sz="1600" dirty="0"/>
                        <a:t>n mismo hecho no podrá ser objeto de dos procesos distintos.</a:t>
                      </a:r>
                    </a:p>
                  </a:txBody>
                  <a:tcPr marL="91445" marR="91445" marT="45684" marB="45684" anchor="ctr" horzOverflow="overflow"/>
                </a:tc>
                <a:tc vMerge="1">
                  <a:txBody>
                    <a:bodyPr/>
                    <a:lstStyle/>
                    <a:p>
                      <a:endParaRPr lang="es-MX"/>
                    </a:p>
                  </a:txBody>
                  <a:tcPr/>
                </a:tc>
                <a:extLst>
                  <a:ext uri="{0D108BD9-81ED-4DB2-BD59-A6C34878D82A}">
                    <a16:rowId xmlns:a16="http://schemas.microsoft.com/office/drawing/2014/main" val="10002"/>
                  </a:ext>
                </a:extLst>
              </a:tr>
            </a:tbl>
          </a:graphicData>
        </a:graphic>
      </p:graphicFrame>
      <p:sp>
        <p:nvSpPr>
          <p:cNvPr id="69647" name="9 CuadroTexto"/>
          <p:cNvSpPr txBox="1">
            <a:spLocks noChangeArrowheads="1"/>
          </p:cNvSpPr>
          <p:nvPr/>
        </p:nvSpPr>
        <p:spPr bwMode="auto">
          <a:xfrm>
            <a:off x="1187450" y="5589588"/>
            <a:ext cx="20161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r" defTabSz="914400" eaLnBrk="1" fontAlgn="base" hangingPunct="1">
              <a:spcBef>
                <a:spcPct val="0"/>
              </a:spcBef>
              <a:spcAft>
                <a:spcPct val="0"/>
              </a:spcAft>
            </a:pPr>
            <a:r>
              <a:rPr lang="es-MX" altLang="es-MX" sz="1200" i="1">
                <a:solidFill>
                  <a:srgbClr val="000000"/>
                </a:solidFill>
              </a:rPr>
              <a:t>Daniel E. Maljar, 2004</a:t>
            </a:r>
          </a:p>
        </p:txBody>
      </p:sp>
      <p:sp>
        <p:nvSpPr>
          <p:cNvPr id="69648" name="11 CuadroTexto"/>
          <p:cNvSpPr txBox="1">
            <a:spLocks noChangeArrowheads="1"/>
          </p:cNvSpPr>
          <p:nvPr/>
        </p:nvSpPr>
        <p:spPr bwMode="auto">
          <a:xfrm>
            <a:off x="6156325" y="1341438"/>
            <a:ext cx="24479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r" defTabSz="914400" eaLnBrk="1" fontAlgn="base" hangingPunct="1">
              <a:spcBef>
                <a:spcPct val="0"/>
              </a:spcBef>
              <a:spcAft>
                <a:spcPct val="0"/>
              </a:spcAft>
            </a:pPr>
            <a:r>
              <a:rPr lang="es-ES" altLang="es-MX" sz="1200" i="1">
                <a:solidFill>
                  <a:srgbClr val="000000"/>
                </a:solidFill>
              </a:rPr>
              <a:t>Artículo 23 constitucional</a:t>
            </a:r>
            <a:endParaRPr lang="es-MX" altLang="es-MX" sz="1200" i="1">
              <a:solidFill>
                <a:srgbClr val="000000"/>
              </a:solidFill>
            </a:endParaRPr>
          </a:p>
        </p:txBody>
      </p:sp>
      <p:sp>
        <p:nvSpPr>
          <p:cNvPr id="69649" name="12 CuadroTexto"/>
          <p:cNvSpPr txBox="1">
            <a:spLocks noChangeArrowheads="1"/>
          </p:cNvSpPr>
          <p:nvPr/>
        </p:nvSpPr>
        <p:spPr bwMode="auto">
          <a:xfrm>
            <a:off x="6732588" y="5983486"/>
            <a:ext cx="18002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r" defTabSz="914400" eaLnBrk="1" fontAlgn="base" hangingPunct="1">
              <a:spcBef>
                <a:spcPct val="0"/>
              </a:spcBef>
              <a:spcAft>
                <a:spcPct val="0"/>
              </a:spcAft>
            </a:pPr>
            <a:r>
              <a:rPr lang="es-MX" altLang="es-MX" sz="1200" i="1" dirty="0">
                <a:solidFill>
                  <a:srgbClr val="000000"/>
                </a:solidFill>
              </a:rPr>
              <a:t>CLT-009/2005</a:t>
            </a:r>
            <a:endParaRPr lang="es-ES" altLang="es-MX" sz="1200" i="1" dirty="0">
              <a:solidFill>
                <a:srgbClr val="000000"/>
              </a:solidFill>
            </a:endParaRPr>
          </a:p>
        </p:txBody>
      </p:sp>
      <p:sp>
        <p:nvSpPr>
          <p:cNvPr id="8" name="7 Botón de acción: Volver">
            <a:hlinkClick r:id="rId2" action="ppaction://hlinksldjump" highlightClick="1"/>
          </p:cNvPr>
          <p:cNvSpPr/>
          <p:nvPr/>
        </p:nvSpPr>
        <p:spPr bwMode="auto">
          <a:xfrm>
            <a:off x="4356100" y="6092825"/>
            <a:ext cx="431800" cy="360363"/>
          </a:xfrm>
          <a:prstGeom prst="actionButtonReturn">
            <a:avLst/>
          </a:prstGeom>
          <a:solidFill>
            <a:schemeClr val="accent2">
              <a:alpha val="65000"/>
            </a:schemeClr>
          </a:solidFill>
          <a:ln w="9525" algn="ctr">
            <a:solidFill>
              <a:srgbClr val="885E6A"/>
            </a:solidFill>
            <a:round/>
            <a:headEnd/>
            <a:tailEnd/>
          </a:ln>
        </p:spPr>
        <p:txBody>
          <a:bodyPr/>
          <a:lstStyle/>
          <a:p>
            <a:pPr defTabSz="914400" fontAlgn="base">
              <a:spcBef>
                <a:spcPct val="0"/>
              </a:spcBef>
              <a:spcAft>
                <a:spcPct val="0"/>
              </a:spcAft>
              <a:defRPr/>
            </a:pPr>
            <a:endParaRPr lang="es-MX">
              <a:solidFill>
                <a:srgbClr val="000000"/>
              </a:solidFill>
            </a:endParaRPr>
          </a:p>
        </p:txBody>
      </p:sp>
    </p:spTree>
    <p:extLst>
      <p:ext uri="{BB962C8B-B14F-4D97-AF65-F5344CB8AC3E}">
        <p14:creationId xmlns:p14="http://schemas.microsoft.com/office/powerpoint/2010/main" val="2140667524"/>
      </p:ext>
    </p:extLst>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esquinas redondeadas 3">
            <a:extLst>
              <a:ext uri="{FF2B5EF4-FFF2-40B4-BE49-F238E27FC236}">
                <a16:creationId xmlns:a16="http://schemas.microsoft.com/office/drawing/2014/main" id="{9AEB7CF7-19F7-4018-A9CA-2CA55FBDAFFB}"/>
              </a:ext>
            </a:extLst>
          </p:cNvPr>
          <p:cNvSpPr/>
          <p:nvPr/>
        </p:nvSpPr>
        <p:spPr>
          <a:xfrm>
            <a:off x="140676" y="1574510"/>
            <a:ext cx="8665697" cy="3222576"/>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2400" dirty="0"/>
              <a:t>“Si el derecho actual está compuesto de </a:t>
            </a:r>
            <a:r>
              <a:rPr lang="es-MX" sz="2400" b="1" dirty="0"/>
              <a:t>reglas y principios</a:t>
            </a:r>
            <a:r>
              <a:rPr lang="es-MX" sz="2400" dirty="0"/>
              <a:t>, cabe observar que </a:t>
            </a:r>
            <a:r>
              <a:rPr lang="es-MX" sz="2400" b="1" dirty="0"/>
              <a:t>las</a:t>
            </a:r>
            <a:r>
              <a:rPr lang="es-MX" sz="2400" dirty="0"/>
              <a:t> </a:t>
            </a:r>
            <a:r>
              <a:rPr lang="es-MX" sz="2400" b="1" dirty="0"/>
              <a:t>normas legislativas </a:t>
            </a:r>
            <a:r>
              <a:rPr lang="es-MX" sz="2400" dirty="0"/>
              <a:t>son prevalentemente </a:t>
            </a:r>
            <a:r>
              <a:rPr lang="es-MX" sz="2400" b="1" dirty="0"/>
              <a:t>reglas,</a:t>
            </a:r>
            <a:r>
              <a:rPr lang="es-MX" sz="2400" dirty="0"/>
              <a:t> mientras que </a:t>
            </a:r>
            <a:r>
              <a:rPr lang="es-MX" sz="2400" b="1" dirty="0"/>
              <a:t>las normas constitucionales sobre derechos y sobre la justicia </a:t>
            </a:r>
            <a:r>
              <a:rPr lang="es-MX" sz="2400" dirty="0"/>
              <a:t>son prevalentemente </a:t>
            </a:r>
            <a:r>
              <a:rPr lang="es-MX" sz="2400" b="1" dirty="0"/>
              <a:t>principios</a:t>
            </a:r>
            <a:r>
              <a:rPr lang="es-MX" sz="2400" dirty="0"/>
              <a:t>… Por ello, </a:t>
            </a:r>
            <a:r>
              <a:rPr lang="es-MX" sz="2400" b="1" dirty="0"/>
              <a:t>distinguir</a:t>
            </a:r>
            <a:r>
              <a:rPr lang="es-MX" sz="2400" dirty="0"/>
              <a:t> los principios de las reglas significa, a grandes rasgos, </a:t>
            </a:r>
            <a:r>
              <a:rPr lang="es-MX" sz="2400" b="1" dirty="0"/>
              <a:t>distinguir</a:t>
            </a:r>
            <a:r>
              <a:rPr lang="es-MX" sz="2400" dirty="0"/>
              <a:t> la </a:t>
            </a:r>
            <a:r>
              <a:rPr lang="es-MX" sz="2400" b="1" dirty="0"/>
              <a:t>Constitución</a:t>
            </a:r>
            <a:r>
              <a:rPr lang="es-MX" sz="2400" dirty="0"/>
              <a:t> de la </a:t>
            </a:r>
            <a:r>
              <a:rPr lang="es-MX" sz="2400" b="1" dirty="0"/>
              <a:t>ley.</a:t>
            </a:r>
            <a:r>
              <a:rPr lang="es-MX" sz="2400" dirty="0"/>
              <a:t>”</a:t>
            </a:r>
          </a:p>
        </p:txBody>
      </p:sp>
      <p:sp>
        <p:nvSpPr>
          <p:cNvPr id="7" name="Rectángulo: esquinas redondeadas 6">
            <a:extLst>
              <a:ext uri="{FF2B5EF4-FFF2-40B4-BE49-F238E27FC236}">
                <a16:creationId xmlns:a16="http://schemas.microsoft.com/office/drawing/2014/main" id="{768B72E1-5CD8-43AE-94B3-8564FB028DC1}"/>
              </a:ext>
            </a:extLst>
          </p:cNvPr>
          <p:cNvSpPr/>
          <p:nvPr/>
        </p:nvSpPr>
        <p:spPr>
          <a:xfrm>
            <a:off x="6063175" y="5175842"/>
            <a:ext cx="2489978" cy="41606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err="1">
                <a:solidFill>
                  <a:srgbClr val="2A2559"/>
                </a:solidFill>
              </a:rPr>
              <a:t>Zagrebelsky</a:t>
            </a:r>
            <a:r>
              <a:rPr lang="es-MX" sz="1400" dirty="0">
                <a:solidFill>
                  <a:srgbClr val="2A2559"/>
                </a:solidFill>
              </a:rPr>
              <a:t> 2005, 109-110</a:t>
            </a:r>
          </a:p>
        </p:txBody>
      </p:sp>
      <p:sp>
        <p:nvSpPr>
          <p:cNvPr id="6" name="Text Box 28">
            <a:extLst>
              <a:ext uri="{FF2B5EF4-FFF2-40B4-BE49-F238E27FC236}">
                <a16:creationId xmlns:a16="http://schemas.microsoft.com/office/drawing/2014/main" id="{5D779F4F-3810-442A-88FE-936209B3C056}"/>
              </a:ext>
            </a:extLst>
          </p:cNvPr>
          <p:cNvSpPr txBox="1">
            <a:spLocks noChangeArrowheads="1"/>
          </p:cNvSpPr>
          <p:nvPr/>
        </p:nvSpPr>
        <p:spPr bwMode="auto">
          <a:xfrm>
            <a:off x="2926080" y="159003"/>
            <a:ext cx="6213742" cy="800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vert="horz" wrap="square" lIns="91440" tIns="45720" rIns="91440" bIns="45720" rtlCol="0" anchor="ctr">
            <a:spAutoFit/>
          </a:bodyPr>
          <a:lstStyle>
            <a:lvl1pPr algn="r" defTabSz="914400" rtl="0" eaLnBrk="1" latinLnBrk="0" hangingPunct="1">
              <a:lnSpc>
                <a:spcPct val="90000"/>
              </a:lnSpc>
              <a:spcBef>
                <a:spcPct val="0"/>
              </a:spcBef>
              <a:buNone/>
              <a:defRPr sz="2500" b="1" kern="1200">
                <a:solidFill>
                  <a:schemeClr val="tx1"/>
                </a:solidFill>
                <a:latin typeface="Arial" panose="020B0604020202020204" pitchFamily="34" charset="0"/>
                <a:ea typeface="ＭＳ Ｐゴシック" panose="020B0600070205080204" pitchFamily="34" charset="-128"/>
                <a:cs typeface="+mj-cs"/>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fontAlgn="base">
              <a:spcBef>
                <a:spcPct val="50000"/>
              </a:spcBef>
              <a:spcAft>
                <a:spcPct val="0"/>
              </a:spcAft>
            </a:pPr>
            <a:r>
              <a:rPr lang="es-MX" altLang="es-MX" sz="2000" dirty="0">
                <a:solidFill>
                  <a:schemeClr val="accent3">
                    <a:lumMod val="75000"/>
                  </a:schemeClr>
                </a:solidFill>
                <a:latin typeface="Arial" charset="0"/>
                <a:cs typeface="+mn-cs"/>
              </a:rPr>
              <a:t>El derecho por reglas y principios</a:t>
            </a:r>
          </a:p>
          <a:p>
            <a:pPr fontAlgn="base">
              <a:spcBef>
                <a:spcPct val="50000"/>
              </a:spcBef>
              <a:spcAft>
                <a:spcPct val="0"/>
              </a:spcAft>
            </a:pPr>
            <a:r>
              <a:rPr lang="es-MX" altLang="es-MX" sz="2000" dirty="0">
                <a:solidFill>
                  <a:schemeClr val="accent3">
                    <a:lumMod val="75000"/>
                  </a:schemeClr>
                </a:solidFill>
                <a:latin typeface="Arial" charset="0"/>
                <a:cs typeface="+mn-cs"/>
              </a:rPr>
              <a:t> (1 de 3)</a:t>
            </a:r>
            <a:endParaRPr lang="es-ES" altLang="es-MX" sz="2000" dirty="0">
              <a:solidFill>
                <a:schemeClr val="accent3">
                  <a:lumMod val="75000"/>
                </a:schemeClr>
              </a:solidFill>
              <a:latin typeface="Arial" charset="0"/>
              <a:cs typeface="+mn-cs"/>
            </a:endParaRPr>
          </a:p>
        </p:txBody>
      </p:sp>
    </p:spTree>
    <p:extLst>
      <p:ext uri="{BB962C8B-B14F-4D97-AF65-F5344CB8AC3E}">
        <p14:creationId xmlns:p14="http://schemas.microsoft.com/office/powerpoint/2010/main" val="414050331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esquinas redondeadas 4">
            <a:extLst>
              <a:ext uri="{FF2B5EF4-FFF2-40B4-BE49-F238E27FC236}">
                <a16:creationId xmlns:a16="http://schemas.microsoft.com/office/drawing/2014/main" id="{F8B0B1BB-3516-4873-B048-5B437D1612D4}"/>
              </a:ext>
            </a:extLst>
          </p:cNvPr>
          <p:cNvSpPr/>
          <p:nvPr/>
        </p:nvSpPr>
        <p:spPr>
          <a:xfrm>
            <a:off x="225084" y="1153550"/>
            <a:ext cx="8679766" cy="1050926"/>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s-MX" dirty="0">
              <a:solidFill>
                <a:srgbClr val="2A2559"/>
              </a:solidFill>
            </a:endParaRPr>
          </a:p>
          <a:p>
            <a:pPr algn="just"/>
            <a:r>
              <a:rPr lang="es-MX" b="1" dirty="0">
                <a:solidFill>
                  <a:srgbClr val="2A2559"/>
                </a:solidFill>
              </a:rPr>
              <a:t>El derecho </a:t>
            </a:r>
            <a:r>
              <a:rPr lang="es-MX" dirty="0">
                <a:solidFill>
                  <a:srgbClr val="2A2559"/>
                </a:solidFill>
              </a:rPr>
              <a:t>se encuentra constituido por </a:t>
            </a:r>
            <a:r>
              <a:rPr lang="es-MX" b="1" dirty="0">
                <a:solidFill>
                  <a:srgbClr val="2A2559"/>
                </a:solidFill>
              </a:rPr>
              <a:t>normas</a:t>
            </a:r>
            <a:r>
              <a:rPr lang="es-MX" dirty="0">
                <a:solidFill>
                  <a:srgbClr val="2A2559"/>
                </a:solidFill>
              </a:rPr>
              <a:t> que se aplican o no se aplican </a:t>
            </a:r>
            <a:r>
              <a:rPr lang="es-MX" b="1" dirty="0">
                <a:solidFill>
                  <a:srgbClr val="2A2559"/>
                </a:solidFill>
              </a:rPr>
              <a:t>y</a:t>
            </a:r>
            <a:r>
              <a:rPr lang="es-MX" dirty="0">
                <a:solidFill>
                  <a:srgbClr val="2A2559"/>
                </a:solidFill>
              </a:rPr>
              <a:t> </a:t>
            </a:r>
            <a:r>
              <a:rPr lang="es-MX" b="1" dirty="0">
                <a:solidFill>
                  <a:srgbClr val="2A2559"/>
                </a:solidFill>
              </a:rPr>
              <a:t>por </a:t>
            </a:r>
            <a:r>
              <a:rPr lang="es-MX" dirty="0">
                <a:solidFill>
                  <a:srgbClr val="2A2559"/>
                </a:solidFill>
              </a:rPr>
              <a:t>“… </a:t>
            </a:r>
            <a:r>
              <a:rPr lang="es-MX" b="1" dirty="0">
                <a:solidFill>
                  <a:srgbClr val="2A2559"/>
                </a:solidFill>
              </a:rPr>
              <a:t>principios y directrices políticas </a:t>
            </a:r>
            <a:r>
              <a:rPr lang="es-MX" dirty="0">
                <a:solidFill>
                  <a:srgbClr val="2A2559"/>
                </a:solidFill>
              </a:rPr>
              <a:t>que no se pueden identificar por su origen sino por su contenido y fuerza argumentativa.”</a:t>
            </a:r>
          </a:p>
          <a:p>
            <a:pPr algn="just"/>
            <a:endParaRPr lang="es-MX" dirty="0">
              <a:solidFill>
                <a:srgbClr val="2A2559"/>
              </a:solidFill>
            </a:endParaRPr>
          </a:p>
        </p:txBody>
      </p:sp>
      <p:sp>
        <p:nvSpPr>
          <p:cNvPr id="6" name="Rectángulo: esquinas redondeadas 5">
            <a:extLst>
              <a:ext uri="{FF2B5EF4-FFF2-40B4-BE49-F238E27FC236}">
                <a16:creationId xmlns:a16="http://schemas.microsoft.com/office/drawing/2014/main" id="{7044F675-5FDA-4C94-84A7-A5FBCBA1F3B5}"/>
              </a:ext>
            </a:extLst>
          </p:cNvPr>
          <p:cNvSpPr/>
          <p:nvPr/>
        </p:nvSpPr>
        <p:spPr>
          <a:xfrm>
            <a:off x="225084" y="2307092"/>
            <a:ext cx="8679765" cy="1188727"/>
          </a:xfrm>
          <a:prstGeom prst="round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b="1" dirty="0">
                <a:solidFill>
                  <a:srgbClr val="2A2559"/>
                </a:solidFill>
              </a:rPr>
              <a:t>Las directrices </a:t>
            </a:r>
            <a:r>
              <a:rPr lang="es-MX" dirty="0">
                <a:solidFill>
                  <a:srgbClr val="2A2559"/>
                </a:solidFill>
              </a:rPr>
              <a:t>se refieren a objetivos sociales que deben alcanzarse porque se estiman socialmente benéficos, en tanto que </a:t>
            </a:r>
            <a:r>
              <a:rPr lang="es-MX" b="1" dirty="0">
                <a:solidFill>
                  <a:srgbClr val="2A2559"/>
                </a:solidFill>
              </a:rPr>
              <a:t>los principios se refieren a la justicia y a la equidad. </a:t>
            </a:r>
          </a:p>
        </p:txBody>
      </p:sp>
      <p:sp>
        <p:nvSpPr>
          <p:cNvPr id="7" name="Rectángulo: esquinas redondeadas 6">
            <a:extLst>
              <a:ext uri="{FF2B5EF4-FFF2-40B4-BE49-F238E27FC236}">
                <a16:creationId xmlns:a16="http://schemas.microsoft.com/office/drawing/2014/main" id="{4A4072C1-8271-417A-8CC8-47171E7E8722}"/>
              </a:ext>
            </a:extLst>
          </p:cNvPr>
          <p:cNvSpPr/>
          <p:nvPr/>
        </p:nvSpPr>
        <p:spPr>
          <a:xfrm>
            <a:off x="225084" y="3608345"/>
            <a:ext cx="8679765" cy="1561514"/>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dirty="0">
                <a:solidFill>
                  <a:srgbClr val="2A2559"/>
                </a:solidFill>
              </a:rPr>
              <a:t>“Mientras </a:t>
            </a:r>
            <a:r>
              <a:rPr lang="es-MX" b="1" dirty="0">
                <a:solidFill>
                  <a:srgbClr val="2A2559"/>
                </a:solidFill>
              </a:rPr>
              <a:t>las normas se aplican o no se aplican</a:t>
            </a:r>
            <a:r>
              <a:rPr lang="es-MX" dirty="0">
                <a:solidFill>
                  <a:srgbClr val="2A2559"/>
                </a:solidFill>
              </a:rPr>
              <a:t>, </a:t>
            </a:r>
            <a:r>
              <a:rPr lang="es-MX" b="1" dirty="0">
                <a:solidFill>
                  <a:srgbClr val="2A2559"/>
                </a:solidFill>
              </a:rPr>
              <a:t>los principios </a:t>
            </a:r>
            <a:r>
              <a:rPr lang="es-MX" b="1" i="1" dirty="0">
                <a:solidFill>
                  <a:srgbClr val="2A2559"/>
                </a:solidFill>
              </a:rPr>
              <a:t>dan razones</a:t>
            </a:r>
            <a:r>
              <a:rPr lang="es-MX" b="1" dirty="0">
                <a:solidFill>
                  <a:srgbClr val="2A2559"/>
                </a:solidFill>
              </a:rPr>
              <a:t> </a:t>
            </a:r>
            <a:r>
              <a:rPr lang="es-MX" b="1" i="1" dirty="0">
                <a:solidFill>
                  <a:srgbClr val="2A2559"/>
                </a:solidFill>
              </a:rPr>
              <a:t>para decidir</a:t>
            </a:r>
            <a:r>
              <a:rPr lang="es-MX" b="1" dirty="0">
                <a:solidFill>
                  <a:srgbClr val="2A2559"/>
                </a:solidFill>
              </a:rPr>
              <a:t> </a:t>
            </a:r>
            <a:r>
              <a:rPr lang="es-MX" dirty="0">
                <a:solidFill>
                  <a:srgbClr val="2A2559"/>
                </a:solidFill>
              </a:rPr>
              <a:t>en un sentido determinado, pero, a diferencia de las normas, su enunciado no determina las condiciones de su aplicación. El contenido material del principio -</a:t>
            </a:r>
            <a:r>
              <a:rPr lang="es-MX" i="1" dirty="0">
                <a:solidFill>
                  <a:srgbClr val="2A2559"/>
                </a:solidFill>
              </a:rPr>
              <a:t>su peso específico</a:t>
            </a:r>
            <a:r>
              <a:rPr lang="es-MX" dirty="0">
                <a:solidFill>
                  <a:srgbClr val="2A2559"/>
                </a:solidFill>
              </a:rPr>
              <a:t>- es el que determina cuando se debe aplicar en una situación determinada.”</a:t>
            </a:r>
          </a:p>
        </p:txBody>
      </p:sp>
      <p:sp>
        <p:nvSpPr>
          <p:cNvPr id="8" name="Rectángulo: esquinas redondeadas 7">
            <a:extLst>
              <a:ext uri="{FF2B5EF4-FFF2-40B4-BE49-F238E27FC236}">
                <a16:creationId xmlns:a16="http://schemas.microsoft.com/office/drawing/2014/main" id="{F64CA1E3-FD6A-4801-B4A8-0EE84EE9889D}"/>
              </a:ext>
            </a:extLst>
          </p:cNvPr>
          <p:cNvSpPr/>
          <p:nvPr/>
        </p:nvSpPr>
        <p:spPr>
          <a:xfrm>
            <a:off x="5753686" y="6379681"/>
            <a:ext cx="1913199" cy="36577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solidFill>
                  <a:srgbClr val="2A2559"/>
                </a:solidFill>
              </a:rPr>
              <a:t>Dworkin 2002, 9</a:t>
            </a:r>
          </a:p>
        </p:txBody>
      </p:sp>
      <p:sp>
        <p:nvSpPr>
          <p:cNvPr id="9" name="Rectángulo: esquinas redondeadas 8">
            <a:extLst>
              <a:ext uri="{FF2B5EF4-FFF2-40B4-BE49-F238E27FC236}">
                <a16:creationId xmlns:a16="http://schemas.microsoft.com/office/drawing/2014/main" id="{D036CF12-9515-4264-AFD2-059EBD584784}"/>
              </a:ext>
            </a:extLst>
          </p:cNvPr>
          <p:cNvSpPr/>
          <p:nvPr/>
        </p:nvSpPr>
        <p:spPr>
          <a:xfrm>
            <a:off x="225085" y="5261313"/>
            <a:ext cx="8679764" cy="914400"/>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b="1" dirty="0">
                <a:solidFill>
                  <a:srgbClr val="2A2559"/>
                </a:solidFill>
              </a:rPr>
              <a:t>Los principios </a:t>
            </a:r>
            <a:r>
              <a:rPr lang="es-MX" dirty="0">
                <a:solidFill>
                  <a:srgbClr val="2A2559"/>
                </a:solidFill>
              </a:rPr>
              <a:t>“… informan las normas jurídicas concretas de tal forma que la literalidad de la norma puede ser desatendida por el juez cuando viola un principio que en ese caso específico se considera importante.”</a:t>
            </a:r>
          </a:p>
        </p:txBody>
      </p:sp>
      <p:sp>
        <p:nvSpPr>
          <p:cNvPr id="10" name="Text Box 28">
            <a:extLst>
              <a:ext uri="{FF2B5EF4-FFF2-40B4-BE49-F238E27FC236}">
                <a16:creationId xmlns:a16="http://schemas.microsoft.com/office/drawing/2014/main" id="{0A08D5AF-6ACB-4E2C-A47E-F4ED5FDE7892}"/>
              </a:ext>
            </a:extLst>
          </p:cNvPr>
          <p:cNvSpPr txBox="1">
            <a:spLocks noChangeArrowheads="1"/>
          </p:cNvSpPr>
          <p:nvPr/>
        </p:nvSpPr>
        <p:spPr bwMode="auto">
          <a:xfrm>
            <a:off x="2912012" y="173071"/>
            <a:ext cx="6227810" cy="800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vert="horz" wrap="square" lIns="91440" tIns="45720" rIns="91440" bIns="45720" rtlCol="0" anchor="ctr">
            <a:spAutoFit/>
          </a:bodyPr>
          <a:lstStyle>
            <a:lvl1pPr algn="r" defTabSz="914400" rtl="0" eaLnBrk="1" latinLnBrk="0" hangingPunct="1">
              <a:lnSpc>
                <a:spcPct val="90000"/>
              </a:lnSpc>
              <a:spcBef>
                <a:spcPct val="0"/>
              </a:spcBef>
              <a:buNone/>
              <a:defRPr sz="2500" b="1" kern="1200">
                <a:solidFill>
                  <a:schemeClr val="tx1"/>
                </a:solidFill>
                <a:latin typeface="Arial" panose="020B0604020202020204" pitchFamily="34" charset="0"/>
                <a:ea typeface="ＭＳ Ｐゴシック" panose="020B0600070205080204" pitchFamily="34" charset="-128"/>
                <a:cs typeface="+mj-cs"/>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fontAlgn="base">
              <a:spcBef>
                <a:spcPct val="50000"/>
              </a:spcBef>
              <a:spcAft>
                <a:spcPct val="0"/>
              </a:spcAft>
            </a:pPr>
            <a:r>
              <a:rPr lang="es-MX" altLang="es-MX" sz="2000" dirty="0">
                <a:solidFill>
                  <a:schemeClr val="accent3">
                    <a:lumMod val="75000"/>
                  </a:schemeClr>
                </a:solidFill>
                <a:latin typeface="Arial" charset="0"/>
                <a:cs typeface="+mn-cs"/>
              </a:rPr>
              <a:t>El derecho por reglas y principios</a:t>
            </a:r>
          </a:p>
          <a:p>
            <a:pPr fontAlgn="base">
              <a:spcBef>
                <a:spcPct val="50000"/>
              </a:spcBef>
              <a:spcAft>
                <a:spcPct val="0"/>
              </a:spcAft>
            </a:pPr>
            <a:r>
              <a:rPr lang="es-MX" altLang="es-MX" sz="2000" dirty="0">
                <a:solidFill>
                  <a:schemeClr val="accent3">
                    <a:lumMod val="75000"/>
                  </a:schemeClr>
                </a:solidFill>
                <a:latin typeface="Arial" charset="0"/>
                <a:cs typeface="+mn-cs"/>
              </a:rPr>
              <a:t>(2 de 3)</a:t>
            </a:r>
            <a:endParaRPr lang="es-ES" altLang="es-MX" sz="2000" dirty="0">
              <a:solidFill>
                <a:schemeClr val="accent3">
                  <a:lumMod val="75000"/>
                </a:schemeClr>
              </a:solidFill>
              <a:latin typeface="Arial" charset="0"/>
              <a:cs typeface="+mn-cs"/>
            </a:endParaRPr>
          </a:p>
        </p:txBody>
      </p:sp>
    </p:spTree>
    <p:extLst>
      <p:ext uri="{BB962C8B-B14F-4D97-AF65-F5344CB8AC3E}">
        <p14:creationId xmlns:p14="http://schemas.microsoft.com/office/powerpoint/2010/main" val="607943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esquinas redondeadas 4">
            <a:extLst>
              <a:ext uri="{FF2B5EF4-FFF2-40B4-BE49-F238E27FC236}">
                <a16:creationId xmlns:a16="http://schemas.microsoft.com/office/drawing/2014/main" id="{05D482BE-0FC5-4170-8C26-29AC52AD0BEA}"/>
              </a:ext>
            </a:extLst>
          </p:cNvPr>
          <p:cNvSpPr/>
          <p:nvPr/>
        </p:nvSpPr>
        <p:spPr>
          <a:xfrm>
            <a:off x="464235" y="1434899"/>
            <a:ext cx="8328074" cy="3460658"/>
          </a:xfrm>
          <a:prstGeom prst="round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2000" dirty="0">
                <a:solidFill>
                  <a:srgbClr val="2A2559"/>
                </a:solidFill>
              </a:rPr>
              <a:t>“Ahora bien, </a:t>
            </a:r>
            <a:r>
              <a:rPr lang="es-MX" sz="2000" b="1" dirty="0">
                <a:solidFill>
                  <a:srgbClr val="2A2559"/>
                </a:solidFill>
              </a:rPr>
              <a:t>una norma de derecho fundamental</a:t>
            </a:r>
            <a:r>
              <a:rPr lang="es-MX" sz="2000" dirty="0">
                <a:solidFill>
                  <a:srgbClr val="2A2559"/>
                </a:solidFill>
              </a:rPr>
              <a:t>, según su estructura </a:t>
            </a:r>
            <a:r>
              <a:rPr lang="es-MX" sz="2000" b="1" dirty="0">
                <a:solidFill>
                  <a:srgbClr val="2A2559"/>
                </a:solidFill>
              </a:rPr>
              <a:t>puede ser principio o regla (p. 83). </a:t>
            </a:r>
            <a:r>
              <a:rPr lang="es-MX" sz="2000" dirty="0">
                <a:solidFill>
                  <a:srgbClr val="2A2559"/>
                </a:solidFill>
              </a:rPr>
              <a:t>Los principios son normas que ordenan que algo sea realizado en la mayor medida posible, dentro de las posibilidades jurídicas existentes. Por lo tanto </a:t>
            </a:r>
            <a:r>
              <a:rPr lang="es-MX" sz="2000" b="1" dirty="0">
                <a:solidFill>
                  <a:srgbClr val="2A2559"/>
                </a:solidFill>
              </a:rPr>
              <a:t>los principios son mandatos de optimización.</a:t>
            </a:r>
            <a:r>
              <a:rPr lang="es-MX" sz="2000" dirty="0">
                <a:solidFill>
                  <a:srgbClr val="2A2559"/>
                </a:solidFill>
              </a:rPr>
              <a:t> En cambio, </a:t>
            </a:r>
            <a:r>
              <a:rPr lang="es-MX" sz="2000" b="1" dirty="0">
                <a:solidFill>
                  <a:srgbClr val="2A2559"/>
                </a:solidFill>
              </a:rPr>
              <a:t>las reglas son normas que sólo pueden ser cumplidas o no</a:t>
            </a:r>
            <a:r>
              <a:rPr lang="es-MX" sz="2000" dirty="0">
                <a:solidFill>
                  <a:srgbClr val="2A2559"/>
                </a:solidFill>
              </a:rPr>
              <a:t>. Si una regla es válida, entonces hay que hacer exactamente lo que ella exige. Por tanto, las reglas contienen determinaciones en el ámbito de lo posible, tanto en lo fáctico como en lo jurídico. La diferencia entre regla y principios no es de grado, sino cualitativa (pp. 86 y 87).”</a:t>
            </a:r>
          </a:p>
        </p:txBody>
      </p:sp>
      <p:sp>
        <p:nvSpPr>
          <p:cNvPr id="6" name="Rectángulo: esquinas redondeadas 5">
            <a:extLst>
              <a:ext uri="{FF2B5EF4-FFF2-40B4-BE49-F238E27FC236}">
                <a16:creationId xmlns:a16="http://schemas.microsoft.com/office/drawing/2014/main" id="{B3E1CBC6-60B9-45E4-B970-C320039D8D9E}"/>
              </a:ext>
            </a:extLst>
          </p:cNvPr>
          <p:cNvSpPr/>
          <p:nvPr/>
        </p:nvSpPr>
        <p:spPr>
          <a:xfrm>
            <a:off x="5247249" y="5085452"/>
            <a:ext cx="3137095" cy="58382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solidFill>
                  <a:srgbClr val="2A2559"/>
                </a:solidFill>
              </a:rPr>
              <a:t>Robert Alexy</a:t>
            </a:r>
          </a:p>
          <a:p>
            <a:pPr algn="ctr"/>
            <a:r>
              <a:rPr lang="es-MX" sz="1400" dirty="0">
                <a:solidFill>
                  <a:srgbClr val="2A2559"/>
                </a:solidFill>
              </a:rPr>
              <a:t> referido por Arturo Zárate Castillo</a:t>
            </a:r>
          </a:p>
        </p:txBody>
      </p:sp>
      <p:sp>
        <p:nvSpPr>
          <p:cNvPr id="7" name="Text Box 28">
            <a:extLst>
              <a:ext uri="{FF2B5EF4-FFF2-40B4-BE49-F238E27FC236}">
                <a16:creationId xmlns:a16="http://schemas.microsoft.com/office/drawing/2014/main" id="{4799F81F-2AF0-49AD-946F-86529E9DD319}"/>
              </a:ext>
            </a:extLst>
          </p:cNvPr>
          <p:cNvSpPr txBox="1">
            <a:spLocks noChangeArrowheads="1"/>
          </p:cNvSpPr>
          <p:nvPr/>
        </p:nvSpPr>
        <p:spPr bwMode="auto">
          <a:xfrm>
            <a:off x="2912012" y="173071"/>
            <a:ext cx="6227810" cy="800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vert="horz" wrap="square" lIns="91440" tIns="45720" rIns="91440" bIns="45720" rtlCol="0" anchor="ctr">
            <a:spAutoFit/>
          </a:bodyPr>
          <a:lstStyle>
            <a:lvl1pPr algn="r" defTabSz="914400" rtl="0" eaLnBrk="1" latinLnBrk="0" hangingPunct="1">
              <a:lnSpc>
                <a:spcPct val="90000"/>
              </a:lnSpc>
              <a:spcBef>
                <a:spcPct val="0"/>
              </a:spcBef>
              <a:buNone/>
              <a:defRPr sz="2500" b="1" kern="1200">
                <a:solidFill>
                  <a:schemeClr val="tx1"/>
                </a:solidFill>
                <a:latin typeface="Arial" panose="020B0604020202020204" pitchFamily="34" charset="0"/>
                <a:ea typeface="ＭＳ Ｐゴシック" panose="020B0600070205080204" pitchFamily="34" charset="-128"/>
                <a:cs typeface="+mj-cs"/>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fontAlgn="base">
              <a:spcBef>
                <a:spcPct val="50000"/>
              </a:spcBef>
              <a:spcAft>
                <a:spcPct val="0"/>
              </a:spcAft>
            </a:pPr>
            <a:r>
              <a:rPr lang="es-MX" altLang="es-MX" sz="2000" dirty="0">
                <a:solidFill>
                  <a:schemeClr val="accent3">
                    <a:lumMod val="75000"/>
                  </a:schemeClr>
                </a:solidFill>
                <a:latin typeface="Arial" charset="0"/>
                <a:cs typeface="+mn-cs"/>
              </a:rPr>
              <a:t>El derecho por reglas y principios</a:t>
            </a:r>
          </a:p>
          <a:p>
            <a:pPr fontAlgn="base">
              <a:spcBef>
                <a:spcPct val="50000"/>
              </a:spcBef>
              <a:spcAft>
                <a:spcPct val="0"/>
              </a:spcAft>
            </a:pPr>
            <a:r>
              <a:rPr lang="es-MX" altLang="es-MX" sz="2000" dirty="0">
                <a:solidFill>
                  <a:schemeClr val="accent3">
                    <a:lumMod val="75000"/>
                  </a:schemeClr>
                </a:solidFill>
                <a:latin typeface="Arial" charset="0"/>
                <a:cs typeface="+mn-cs"/>
              </a:rPr>
              <a:t>(3 de 3)</a:t>
            </a:r>
            <a:endParaRPr lang="es-ES" altLang="es-MX" sz="2000" dirty="0">
              <a:solidFill>
                <a:schemeClr val="accent3">
                  <a:lumMod val="75000"/>
                </a:schemeClr>
              </a:solidFill>
              <a:latin typeface="Arial" charset="0"/>
              <a:cs typeface="+mn-cs"/>
            </a:endParaRPr>
          </a:p>
        </p:txBody>
      </p:sp>
    </p:spTree>
    <p:extLst>
      <p:ext uri="{BB962C8B-B14F-4D97-AF65-F5344CB8AC3E}">
        <p14:creationId xmlns:p14="http://schemas.microsoft.com/office/powerpoint/2010/main" val="138177168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6 Rectángulo">
            <a:extLst>
              <a:ext uri="{FF2B5EF4-FFF2-40B4-BE49-F238E27FC236}">
                <a16:creationId xmlns:a16="http://schemas.microsoft.com/office/drawing/2014/main" id="{609929D3-F361-4509-9FBE-7B56555398CC}"/>
              </a:ext>
            </a:extLst>
          </p:cNvPr>
          <p:cNvSpPr>
            <a:spLocks noChangeArrowheads="1"/>
          </p:cNvSpPr>
          <p:nvPr/>
        </p:nvSpPr>
        <p:spPr bwMode="auto">
          <a:xfrm>
            <a:off x="829984" y="1083225"/>
            <a:ext cx="3108960" cy="369332"/>
          </a:xfrm>
          <a:prstGeom prst="rect">
            <a:avLst/>
          </a:prstGeom>
          <a:noFill/>
          <a:ln w="9525" algn="ctr">
            <a:noFill/>
            <a:miter lim="800000"/>
            <a:headEnd/>
            <a:tailEnd/>
          </a:ln>
          <a:effectLst/>
        </p:spPr>
        <p:txBody>
          <a:bodyPr wrap="square">
            <a:spAutoFit/>
          </a:bodyPr>
          <a:lstStyle/>
          <a:p>
            <a:pPr algn="r" defTabSz="914400" fontAlgn="base">
              <a:lnSpc>
                <a:spcPct val="90000"/>
              </a:lnSpc>
              <a:spcBef>
                <a:spcPct val="50000"/>
              </a:spcBef>
              <a:spcAft>
                <a:spcPct val="0"/>
              </a:spcAft>
              <a:defRPr/>
            </a:pPr>
            <a:r>
              <a:rPr lang="es-MX" sz="2000" b="1" dirty="0">
                <a:solidFill>
                  <a:schemeClr val="accent3">
                    <a:lumMod val="75000"/>
                  </a:schemeClr>
                </a:solidFill>
                <a:latin typeface="Arial" charset="0"/>
                <a:ea typeface="ＭＳ Ｐゴシック" panose="020B0600070205080204" pitchFamily="34" charset="-128"/>
              </a:rPr>
              <a:t>Sistema probatorio </a:t>
            </a:r>
          </a:p>
        </p:txBody>
      </p:sp>
      <p:sp>
        <p:nvSpPr>
          <p:cNvPr id="6" name="Rectángulo: esquinas redondeadas 5">
            <a:extLst>
              <a:ext uri="{FF2B5EF4-FFF2-40B4-BE49-F238E27FC236}">
                <a16:creationId xmlns:a16="http://schemas.microsoft.com/office/drawing/2014/main" id="{4ADEAA1B-6866-4168-BED8-17D1D3479851}"/>
              </a:ext>
            </a:extLst>
          </p:cNvPr>
          <p:cNvSpPr/>
          <p:nvPr/>
        </p:nvSpPr>
        <p:spPr>
          <a:xfrm>
            <a:off x="506437" y="1519314"/>
            <a:ext cx="8088923" cy="1674055"/>
          </a:xfrm>
          <a:prstGeom prst="roundRect">
            <a:avLst/>
          </a:prstGeom>
          <a:noFill/>
          <a:ln w="28575">
            <a:solidFill>
              <a:srgbClr val="B2ADD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2000" dirty="0">
                <a:solidFill>
                  <a:srgbClr val="2A2559"/>
                </a:solidFill>
              </a:rPr>
              <a:t>En los juicios de inconformidad podrán ofrecerse y admitirse las pruebas que conforman el catálogo que autoriza la Ley del Sistema de Medios de Impugnación en Materia Electoral, salvo la prueba pericial.</a:t>
            </a:r>
          </a:p>
        </p:txBody>
      </p:sp>
      <p:sp>
        <p:nvSpPr>
          <p:cNvPr id="7" name="Rectángulo: esquinas redondeadas 6">
            <a:extLst>
              <a:ext uri="{FF2B5EF4-FFF2-40B4-BE49-F238E27FC236}">
                <a16:creationId xmlns:a16="http://schemas.microsoft.com/office/drawing/2014/main" id="{52B7E4C3-9B33-47DE-84E7-A0644CC2A65A}"/>
              </a:ext>
            </a:extLst>
          </p:cNvPr>
          <p:cNvSpPr/>
          <p:nvPr/>
        </p:nvSpPr>
        <p:spPr>
          <a:xfrm>
            <a:off x="504089" y="3697455"/>
            <a:ext cx="8088923" cy="1674055"/>
          </a:xfrm>
          <a:prstGeom prst="roundRect">
            <a:avLst/>
          </a:prstGeom>
          <a:noFill/>
          <a:ln w="28575">
            <a:solidFill>
              <a:srgbClr val="B2ADD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2000" dirty="0">
                <a:solidFill>
                  <a:srgbClr val="2A2559"/>
                </a:solidFill>
              </a:rPr>
              <a:t>En los juicios para la protección de los derechos político-electorales del ciudadano* podrán ofrecerse y admitirse las pruebas que conforman el catálogo que autoriza la Ley del Sistema de Medios de Impugnación en Materia Electoral, salvo la prueba pericial</a:t>
            </a:r>
          </a:p>
        </p:txBody>
      </p:sp>
      <p:sp>
        <p:nvSpPr>
          <p:cNvPr id="8" name="Rectángulo: esquinas redondeadas 7">
            <a:extLst>
              <a:ext uri="{FF2B5EF4-FFF2-40B4-BE49-F238E27FC236}">
                <a16:creationId xmlns:a16="http://schemas.microsoft.com/office/drawing/2014/main" id="{59806406-B2DC-40B2-83DE-73E2E7A0DA96}"/>
              </a:ext>
            </a:extLst>
          </p:cNvPr>
          <p:cNvSpPr/>
          <p:nvPr/>
        </p:nvSpPr>
        <p:spPr>
          <a:xfrm>
            <a:off x="5024509" y="5852140"/>
            <a:ext cx="3022213" cy="304825"/>
          </a:xfrm>
          <a:prstGeom prst="roundRect">
            <a:avLst/>
          </a:prstGeom>
          <a:noFill/>
          <a:ln w="28575">
            <a:solidFill>
              <a:srgbClr val="B2ADD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solidFill>
                  <a:srgbClr val="2A2559"/>
                </a:solidFill>
              </a:rPr>
              <a:t>Jurisprudencia 1/2014 TEPJF</a:t>
            </a:r>
          </a:p>
        </p:txBody>
      </p:sp>
      <p:sp>
        <p:nvSpPr>
          <p:cNvPr id="9" name="Rectángulo: esquinas redondeadas 8">
            <a:extLst>
              <a:ext uri="{FF2B5EF4-FFF2-40B4-BE49-F238E27FC236}">
                <a16:creationId xmlns:a16="http://schemas.microsoft.com/office/drawing/2014/main" id="{12A05BE5-0717-4DBD-9FF4-F5FC9234E73E}"/>
              </a:ext>
            </a:extLst>
          </p:cNvPr>
          <p:cNvSpPr/>
          <p:nvPr/>
        </p:nvSpPr>
        <p:spPr>
          <a:xfrm>
            <a:off x="5528602" y="3273083"/>
            <a:ext cx="3022213" cy="293079"/>
          </a:xfrm>
          <a:prstGeom prst="roundRect">
            <a:avLst/>
          </a:prstGeom>
          <a:noFill/>
          <a:ln w="28575">
            <a:solidFill>
              <a:srgbClr val="B2ADD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solidFill>
                  <a:srgbClr val="2A2559"/>
                </a:solidFill>
              </a:rPr>
              <a:t>Artículo 14 de la LGSMIME</a:t>
            </a:r>
          </a:p>
        </p:txBody>
      </p:sp>
      <p:sp>
        <p:nvSpPr>
          <p:cNvPr id="10" name="Rectángulo: esquinas redondeadas 9">
            <a:extLst>
              <a:ext uri="{FF2B5EF4-FFF2-40B4-BE49-F238E27FC236}">
                <a16:creationId xmlns:a16="http://schemas.microsoft.com/office/drawing/2014/main" id="{8C57C44D-827A-42D9-9C05-1442A367CBA3}"/>
              </a:ext>
            </a:extLst>
          </p:cNvPr>
          <p:cNvSpPr/>
          <p:nvPr/>
        </p:nvSpPr>
        <p:spPr>
          <a:xfrm>
            <a:off x="5104221" y="5493422"/>
            <a:ext cx="3022213" cy="293079"/>
          </a:xfrm>
          <a:prstGeom prst="roundRect">
            <a:avLst/>
          </a:prstGeom>
          <a:noFill/>
          <a:ln w="28575">
            <a:solidFill>
              <a:srgbClr val="B2ADD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solidFill>
                  <a:srgbClr val="2A2559"/>
                </a:solidFill>
              </a:rPr>
              <a:t>Artículo 14 de la LGSMIME</a:t>
            </a:r>
          </a:p>
        </p:txBody>
      </p:sp>
      <p:sp>
        <p:nvSpPr>
          <p:cNvPr id="12" name="16 Rectángulo">
            <a:extLst>
              <a:ext uri="{FF2B5EF4-FFF2-40B4-BE49-F238E27FC236}">
                <a16:creationId xmlns:a16="http://schemas.microsoft.com/office/drawing/2014/main" id="{4C99CDFF-D7D3-4BF2-87D7-6B3AAF05F28F}"/>
              </a:ext>
            </a:extLst>
          </p:cNvPr>
          <p:cNvSpPr>
            <a:spLocks noChangeArrowheads="1"/>
          </p:cNvSpPr>
          <p:nvPr/>
        </p:nvSpPr>
        <p:spPr bwMode="auto">
          <a:xfrm>
            <a:off x="3193366" y="90685"/>
            <a:ext cx="5950634" cy="800219"/>
          </a:xfrm>
          <a:prstGeom prst="rect">
            <a:avLst/>
          </a:prstGeom>
          <a:noFill/>
          <a:ln w="9525" algn="ctr">
            <a:noFill/>
            <a:miter lim="800000"/>
            <a:headEnd/>
            <a:tailEnd/>
          </a:ln>
          <a:effectLst/>
        </p:spPr>
        <p:txBody>
          <a:bodyPr wrap="square">
            <a:spAutoFit/>
          </a:bodyPr>
          <a:lstStyle/>
          <a:p>
            <a:pPr algn="r" defTabSz="914400" fontAlgn="base">
              <a:lnSpc>
                <a:spcPct val="90000"/>
              </a:lnSpc>
              <a:spcBef>
                <a:spcPct val="50000"/>
              </a:spcBef>
              <a:spcAft>
                <a:spcPct val="0"/>
              </a:spcAft>
              <a:defRPr/>
            </a:pPr>
            <a:r>
              <a:rPr lang="es-MX" sz="2000" b="1" dirty="0">
                <a:solidFill>
                  <a:schemeClr val="accent3">
                    <a:lumMod val="75000"/>
                  </a:schemeClr>
                </a:solidFill>
                <a:latin typeface="Arial" charset="0"/>
                <a:ea typeface="ＭＳ Ｐゴシック" panose="020B0600070205080204" pitchFamily="34" charset="-128"/>
              </a:rPr>
              <a:t>Invalidez de las elecciones por violación</a:t>
            </a:r>
          </a:p>
          <a:p>
            <a:pPr algn="r" defTabSz="914400" fontAlgn="base">
              <a:lnSpc>
                <a:spcPct val="90000"/>
              </a:lnSpc>
              <a:spcBef>
                <a:spcPct val="50000"/>
              </a:spcBef>
              <a:spcAft>
                <a:spcPct val="0"/>
              </a:spcAft>
              <a:defRPr/>
            </a:pPr>
            <a:r>
              <a:rPr lang="es-MX" sz="2000" b="1" dirty="0">
                <a:solidFill>
                  <a:schemeClr val="accent3">
                    <a:lumMod val="75000"/>
                  </a:schemeClr>
                </a:solidFill>
                <a:latin typeface="Arial" charset="0"/>
                <a:ea typeface="ＭＳ Ｐゴシック" panose="020B0600070205080204" pitchFamily="34" charset="-128"/>
              </a:rPr>
              <a:t>a principios democráticos y constitucionales </a:t>
            </a:r>
          </a:p>
        </p:txBody>
      </p:sp>
    </p:spTree>
    <p:extLst>
      <p:ext uri="{BB962C8B-B14F-4D97-AF65-F5344CB8AC3E}">
        <p14:creationId xmlns:p14="http://schemas.microsoft.com/office/powerpoint/2010/main" val="115862681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DD6DBBE-64C9-410C-B716-CFEBFE0E1611}"/>
              </a:ext>
            </a:extLst>
          </p:cNvPr>
          <p:cNvSpPr>
            <a:spLocks noGrp="1"/>
          </p:cNvSpPr>
          <p:nvPr>
            <p:ph type="title"/>
          </p:nvPr>
        </p:nvSpPr>
        <p:spPr/>
        <p:txBody>
          <a:bodyPr>
            <a:normAutofit fontScale="90000"/>
          </a:bodyPr>
          <a:lstStyle/>
          <a:p>
            <a:r>
              <a:rPr lang="es-MX" dirty="0"/>
              <a:t>Ejemplo de invalidez de elección por violación a principios constitucionales.</a:t>
            </a:r>
            <a:br>
              <a:rPr lang="es-MX" dirty="0"/>
            </a:br>
            <a:endParaRPr lang="es-MX" dirty="0"/>
          </a:p>
        </p:txBody>
      </p:sp>
      <p:sp>
        <p:nvSpPr>
          <p:cNvPr id="3" name="Marcador de contenido 2">
            <a:extLst>
              <a:ext uri="{FF2B5EF4-FFF2-40B4-BE49-F238E27FC236}">
                <a16:creationId xmlns:a16="http://schemas.microsoft.com/office/drawing/2014/main" id="{AFC91356-8D8B-4ADC-B4C5-C53CFD496128}"/>
              </a:ext>
            </a:extLst>
          </p:cNvPr>
          <p:cNvSpPr>
            <a:spLocks noGrp="1"/>
          </p:cNvSpPr>
          <p:nvPr>
            <p:ph idx="1"/>
          </p:nvPr>
        </p:nvSpPr>
        <p:spPr/>
        <p:txBody>
          <a:bodyPr>
            <a:normAutofit/>
          </a:bodyPr>
          <a:lstStyle/>
          <a:p>
            <a:pPr marL="0" indent="0" algn="just">
              <a:buNone/>
            </a:pPr>
            <a:r>
              <a:rPr lang="es-MX" sz="2000" dirty="0"/>
              <a:t>En el municipio de Yurécuaro, Michoacán se declaró la nulidad de la elección, porque quedó demostrado que en la campaña electoral se utilizaron símbolos y circunstancias religiosas, contraviniendo el artículo 130 de la CPEUM, que contiene el principio histórico constitucional de separación de Estado e Iglesia.</a:t>
            </a:r>
          </a:p>
          <a:p>
            <a:pPr marL="0" indent="0" algn="just">
              <a:buNone/>
            </a:pPr>
            <a:r>
              <a:rPr lang="es-MX" sz="2000" dirty="0"/>
              <a:t>Esto obra en el expediente SUP-JRC-604/2007.</a:t>
            </a:r>
          </a:p>
          <a:p>
            <a:pPr marL="0" indent="0" algn="just">
              <a:buNone/>
            </a:pPr>
            <a:r>
              <a:rPr lang="es-MX" sz="2000" dirty="0"/>
              <a:t>Este principio tiene sus raíces en el siglo XIX, con la reforma liberal y representa un principio fundamental del Estado mexicano contemporáneo</a:t>
            </a:r>
          </a:p>
        </p:txBody>
      </p:sp>
      <mc:AlternateContent xmlns:mc="http://schemas.openxmlformats.org/markup-compatibility/2006" xmlns:pslz="http://schemas.microsoft.com/office/powerpoint/2016/slidezoom">
        <mc:Choice Requires="pslz">
          <p:graphicFrame>
            <p:nvGraphicFramePr>
              <p:cNvPr id="5" name="Vista general de diapositiva 4">
                <a:extLst>
                  <a:ext uri="{FF2B5EF4-FFF2-40B4-BE49-F238E27FC236}">
                    <a16:creationId xmlns:a16="http://schemas.microsoft.com/office/drawing/2014/main" id="{F1431FBE-5E74-4E2F-B513-39275DA4590A}"/>
                  </a:ext>
                </a:extLst>
              </p:cNvPr>
              <p:cNvGraphicFramePr>
                <a:graphicFrameLocks noChangeAspect="1"/>
              </p:cNvGraphicFramePr>
              <p:nvPr>
                <p:extLst>
                  <p:ext uri="{D42A27DB-BD31-4B8C-83A1-F6EECF244321}">
                    <p14:modId xmlns:p14="http://schemas.microsoft.com/office/powerpoint/2010/main" val="3766768860"/>
                  </p:ext>
                </p:extLst>
              </p:nvPr>
            </p:nvGraphicFramePr>
            <p:xfrm>
              <a:off x="-4153486" y="4005184"/>
              <a:ext cx="2286000" cy="1714500"/>
            </p:xfrm>
            <a:graphic>
              <a:graphicData uri="http://schemas.microsoft.com/office/powerpoint/2016/slidezoom">
                <pslz:sldZm>
                  <pslz:sldZmObj sldId="524" cId="4249105840">
                    <pslz:zmPr id="{F2DFEDEF-8D4B-44F1-8CD3-6D87AFED3AA7}" returnToParent="0" transitionDur="1000">
                      <p166:blipFill xmlns:p166="http://schemas.microsoft.com/office/powerpoint/2016/6/main">
                        <a:blip r:embed="rId2"/>
                        <a:stretch>
                          <a:fillRect/>
                        </a:stretch>
                      </p166:blipFill>
                      <p166:spPr xmlns:p166="http://schemas.microsoft.com/office/powerpoint/2016/6/main">
                        <a:xfrm>
                          <a:off x="0" y="0"/>
                          <a:ext cx="2286000" cy="1714500"/>
                        </a:xfrm>
                        <a:prstGeom prst="rect">
                          <a:avLst/>
                        </a:prstGeom>
                      </p166:spPr>
                    </pslz:zmPr>
                  </pslz:sldZmObj>
                </pslz:sldZm>
              </a:graphicData>
            </a:graphic>
          </p:graphicFrame>
        </mc:Choice>
        <mc:Fallback xmlns="">
          <p:pic>
            <p:nvPicPr>
              <p:cNvPr id="5" name="Vista general de diapositiva 4">
                <a:extLst>
                  <a:ext uri="{FF2B5EF4-FFF2-40B4-BE49-F238E27FC236}">
                    <a16:creationId xmlns:a16="http://schemas.microsoft.com/office/drawing/2014/main" id="{F1431FBE-5E74-4E2F-B513-39275DA4590A}"/>
                  </a:ext>
                </a:extLst>
              </p:cNvPr>
              <p:cNvPicPr>
                <a:picLocks noGrp="1" noRot="1" noChangeAspect="1" noMove="1" noResize="1" noEditPoints="1" noAdjustHandles="1" noChangeArrowheads="1" noChangeShapeType="1"/>
              </p:cNvPicPr>
              <p:nvPr/>
            </p:nvPicPr>
            <p:blipFill>
              <a:blip r:embed="rId3"/>
              <a:stretch>
                <a:fillRect/>
              </a:stretch>
            </p:blipFill>
            <p:spPr>
              <a:xfrm>
                <a:off x="-4153486" y="4005184"/>
                <a:ext cx="2286000" cy="1714500"/>
              </a:xfrm>
              <a:prstGeom prst="rect">
                <a:avLst/>
              </a:prstGeom>
            </p:spPr>
          </p:pic>
        </mc:Fallback>
      </mc:AlternateContent>
    </p:spTree>
    <p:extLst>
      <p:ext uri="{BB962C8B-B14F-4D97-AF65-F5344CB8AC3E}">
        <p14:creationId xmlns:p14="http://schemas.microsoft.com/office/powerpoint/2010/main" val="424910584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91A387F-CEF4-46E5-80B5-42D0CAA4CF97}"/>
              </a:ext>
            </a:extLst>
          </p:cNvPr>
          <p:cNvSpPr>
            <a:spLocks noGrp="1"/>
          </p:cNvSpPr>
          <p:nvPr>
            <p:ph type="title"/>
          </p:nvPr>
        </p:nvSpPr>
        <p:spPr/>
        <p:txBody>
          <a:bodyPr/>
          <a:lstStyle/>
          <a:p>
            <a:r>
              <a:rPr lang="es-MX" dirty="0"/>
              <a:t>LGSMIME</a:t>
            </a:r>
          </a:p>
        </p:txBody>
      </p:sp>
      <p:sp>
        <p:nvSpPr>
          <p:cNvPr id="3" name="Marcador de contenido 2">
            <a:extLst>
              <a:ext uri="{FF2B5EF4-FFF2-40B4-BE49-F238E27FC236}">
                <a16:creationId xmlns:a16="http://schemas.microsoft.com/office/drawing/2014/main" id="{8353911E-BF50-4D52-86A1-03AEB09AA349}"/>
              </a:ext>
            </a:extLst>
          </p:cNvPr>
          <p:cNvSpPr>
            <a:spLocks noGrp="1"/>
          </p:cNvSpPr>
          <p:nvPr>
            <p:ph idx="1"/>
          </p:nvPr>
        </p:nvSpPr>
        <p:spPr/>
        <p:txBody>
          <a:bodyPr>
            <a:normAutofit/>
          </a:bodyPr>
          <a:lstStyle/>
          <a:p>
            <a:pPr marL="0" indent="0" algn="just">
              <a:buNone/>
            </a:pPr>
            <a:r>
              <a:rPr lang="es-MX" sz="2000" dirty="0"/>
              <a:t>17.4 Los terceros interesados pueden comparecer (dentro del plazo de 72 horas), con escrito, en el que…f) Ofrezca y aporte pruebas, mencione las que deberá aportar y solicitar las que deban requerirse. Esto no será necesario  si la controversia versa sobre puntos de derecho.</a:t>
            </a:r>
          </a:p>
          <a:p>
            <a:pPr marL="0" indent="0" algn="just">
              <a:buNone/>
            </a:pPr>
            <a:r>
              <a:rPr lang="es-MX" sz="2000" dirty="0"/>
              <a:t>18. Dentro de las 24 horas después de retirada la cédula de notificación en estrado, la autoridad responsable deberá remitir el expediente completo (incluyendo las pruebas) a la autoridad que resolverá el caso.</a:t>
            </a:r>
          </a:p>
          <a:p>
            <a:pPr marL="0" indent="0" algn="just">
              <a:buNone/>
            </a:pPr>
            <a:r>
              <a:rPr lang="es-MX" sz="2000" dirty="0"/>
              <a:t>37.2. La no aportación de las pruebas ofrecidas no es causa de </a:t>
            </a:r>
            <a:r>
              <a:rPr lang="es-MX" sz="2000" dirty="0" err="1"/>
              <a:t>desechamiento</a:t>
            </a:r>
            <a:r>
              <a:rPr lang="es-MX" sz="2000" dirty="0"/>
              <a:t> de los recursos de revisión o del escrito de tercero interesado. Se resolverá con los elementos que obren en autos.</a:t>
            </a:r>
          </a:p>
        </p:txBody>
      </p:sp>
    </p:spTree>
    <p:extLst>
      <p:ext uri="{BB962C8B-B14F-4D97-AF65-F5344CB8AC3E}">
        <p14:creationId xmlns:p14="http://schemas.microsoft.com/office/powerpoint/2010/main" val="269861890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6B7782C-370C-4552-BBED-4C00C8F3C49F}"/>
              </a:ext>
            </a:extLst>
          </p:cNvPr>
          <p:cNvSpPr>
            <a:spLocks noGrp="1"/>
          </p:cNvSpPr>
          <p:nvPr>
            <p:ph type="title"/>
          </p:nvPr>
        </p:nvSpPr>
        <p:spPr/>
        <p:txBody>
          <a:bodyPr/>
          <a:lstStyle/>
          <a:p>
            <a:r>
              <a:rPr lang="es-MX" dirty="0"/>
              <a:t>LGSMIME</a:t>
            </a:r>
          </a:p>
        </p:txBody>
      </p:sp>
      <p:sp>
        <p:nvSpPr>
          <p:cNvPr id="3" name="Marcador de contenido 2">
            <a:extLst>
              <a:ext uri="{FF2B5EF4-FFF2-40B4-BE49-F238E27FC236}">
                <a16:creationId xmlns:a16="http://schemas.microsoft.com/office/drawing/2014/main" id="{76993D2B-BF73-4E8E-B1F7-6D27661CE322}"/>
              </a:ext>
            </a:extLst>
          </p:cNvPr>
          <p:cNvSpPr>
            <a:spLocks noGrp="1"/>
          </p:cNvSpPr>
          <p:nvPr>
            <p:ph idx="1"/>
          </p:nvPr>
        </p:nvSpPr>
        <p:spPr/>
        <p:txBody>
          <a:bodyPr>
            <a:normAutofit/>
          </a:bodyPr>
          <a:lstStyle/>
          <a:p>
            <a:pPr marL="0" indent="0">
              <a:buNone/>
            </a:pPr>
            <a:r>
              <a:rPr lang="es-MX" sz="2000" dirty="0"/>
              <a:t>63. 2. En el recurso de reconsideración no se podrán ofrecer ni aportar pruebas, salvo en el caso extraordinario de prueba superveniente, que sea determinante</a:t>
            </a:r>
          </a:p>
          <a:p>
            <a:pPr marL="0" indent="0" algn="just">
              <a:buNone/>
            </a:pPr>
            <a:r>
              <a:rPr lang="es-MX" sz="2000" dirty="0"/>
              <a:t>91. 2. En el juicio de revisión constitucional electoral no se pueden ofrecer y aportar pruebas, salvo en el caso extraordinario de una superveniente, que sea determinante.</a:t>
            </a:r>
          </a:p>
          <a:p>
            <a:pPr marL="0" indent="0" algn="just">
              <a:buNone/>
            </a:pPr>
            <a:r>
              <a:rPr lang="es-MX" sz="2000" dirty="0"/>
              <a:t>97. En el juicio para dirimir los conflictos o diferencias laborables de los servidores del Instituto Nacional Electoral, en el escrito de demanda se deben ofrecer las pruebas y acompañar las documentales</a:t>
            </a:r>
          </a:p>
        </p:txBody>
      </p:sp>
    </p:spTree>
    <p:extLst>
      <p:ext uri="{BB962C8B-B14F-4D97-AF65-F5344CB8AC3E}">
        <p14:creationId xmlns:p14="http://schemas.microsoft.com/office/powerpoint/2010/main" val="30219196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6266B7-B59C-4370-872A-756BC3DCAE15}"/>
              </a:ext>
            </a:extLst>
          </p:cNvPr>
          <p:cNvSpPr>
            <a:spLocks noGrp="1"/>
          </p:cNvSpPr>
          <p:nvPr>
            <p:ph type="title"/>
          </p:nvPr>
        </p:nvSpPr>
        <p:spPr/>
        <p:txBody>
          <a:bodyPr/>
          <a:lstStyle/>
          <a:p>
            <a:r>
              <a:rPr lang="es-MX" dirty="0"/>
              <a:t>LGSMIME</a:t>
            </a:r>
          </a:p>
        </p:txBody>
      </p:sp>
      <p:sp>
        <p:nvSpPr>
          <p:cNvPr id="3" name="Marcador de contenido 2">
            <a:extLst>
              <a:ext uri="{FF2B5EF4-FFF2-40B4-BE49-F238E27FC236}">
                <a16:creationId xmlns:a16="http://schemas.microsoft.com/office/drawing/2014/main" id="{3AF0EF05-0841-4381-ADC2-273EA1C3E01E}"/>
              </a:ext>
            </a:extLst>
          </p:cNvPr>
          <p:cNvSpPr>
            <a:spLocks noGrp="1"/>
          </p:cNvSpPr>
          <p:nvPr>
            <p:ph idx="1"/>
          </p:nvPr>
        </p:nvSpPr>
        <p:spPr/>
        <p:txBody>
          <a:bodyPr>
            <a:normAutofit lnSpcReduction="10000"/>
          </a:bodyPr>
          <a:lstStyle/>
          <a:p>
            <a:pPr marL="0" indent="0" algn="just">
              <a:buNone/>
            </a:pPr>
            <a:r>
              <a:rPr lang="es-MX" sz="2000" dirty="0"/>
              <a:t>101. Se celebrará una audiencia de conciliación, admisión y desahogo de pruebas y alegatos, dentro de los quince días hábiles siguientes a la recepción de la contestación del Instituto.</a:t>
            </a:r>
          </a:p>
          <a:p>
            <a:pPr marL="0" indent="0" algn="just">
              <a:buNone/>
            </a:pPr>
            <a:r>
              <a:rPr lang="es-MX" sz="2000" dirty="0"/>
              <a:t>102. La Sala del Tribunal, en esa audiencia, determinará la admisión de las pruebas que estime pertinentes, ordenando el desahogo de las que lo requieran, desechando las que sean incongruentes o contrarias a derecho, a la moral o no tengan relación con la litis.</a:t>
            </a:r>
          </a:p>
          <a:p>
            <a:pPr marL="0" indent="0" algn="just">
              <a:buNone/>
            </a:pPr>
            <a:r>
              <a:rPr lang="es-MX" sz="2000" dirty="0"/>
              <a:t>103. Si se ofrece la prueba confesional, a cargo del Consejero Presidente o del Secretario Ejecutivo del Instituto, sólo se admitirá si se trata de hechos propios controvertidos que no hayan sido reconocidos por el Instituto y relacionados con la litis. Su desahogo será vía oficio, el oferente deberá presentar pliego de posiciones, si son legales, el Presidente de la Sala las envía para que el absolvente conteste por escrito, en un término de 5 días hábiles</a:t>
            </a:r>
          </a:p>
        </p:txBody>
      </p:sp>
    </p:spTree>
    <p:extLst>
      <p:ext uri="{BB962C8B-B14F-4D97-AF65-F5344CB8AC3E}">
        <p14:creationId xmlns:p14="http://schemas.microsoft.com/office/powerpoint/2010/main" val="13805798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09500F-6873-4A94-864A-AE3A1A89692D}"/>
              </a:ext>
            </a:extLst>
          </p:cNvPr>
          <p:cNvSpPr>
            <a:spLocks noGrp="1"/>
          </p:cNvSpPr>
          <p:nvPr>
            <p:ph type="title"/>
          </p:nvPr>
        </p:nvSpPr>
        <p:spPr/>
        <p:txBody>
          <a:bodyPr/>
          <a:lstStyle/>
          <a:p>
            <a:r>
              <a:rPr lang="es-MX" dirty="0"/>
              <a:t>Consideraciones relativas</a:t>
            </a:r>
          </a:p>
        </p:txBody>
      </p:sp>
      <p:sp>
        <p:nvSpPr>
          <p:cNvPr id="3" name="Marcador de contenido 2">
            <a:extLst>
              <a:ext uri="{FF2B5EF4-FFF2-40B4-BE49-F238E27FC236}">
                <a16:creationId xmlns:a16="http://schemas.microsoft.com/office/drawing/2014/main" id="{61AED7B8-80E0-48EF-9048-879A893356C3}"/>
              </a:ext>
            </a:extLst>
          </p:cNvPr>
          <p:cNvSpPr>
            <a:spLocks noGrp="1"/>
          </p:cNvSpPr>
          <p:nvPr>
            <p:ph idx="1"/>
          </p:nvPr>
        </p:nvSpPr>
        <p:spPr/>
        <p:txBody>
          <a:bodyPr>
            <a:normAutofit fontScale="85000" lnSpcReduction="10000"/>
          </a:bodyPr>
          <a:lstStyle/>
          <a:p>
            <a:pPr marL="0" indent="0" algn="just">
              <a:buNone/>
            </a:pPr>
            <a:r>
              <a:rPr lang="es-MX" sz="2400" dirty="0"/>
              <a:t>El proceso, en materia electoral, se inicia cuando la o el justiciable (persona física o moral) promovente, ejerce su derecho de acción, es decir su acceso al órgano de justicia para exponer su caso; este derecho se materializa con la presentación del escrito de demanda.</a:t>
            </a:r>
          </a:p>
          <a:p>
            <a:pPr marL="0" indent="0" algn="just">
              <a:buNone/>
            </a:pPr>
            <a:r>
              <a:rPr lang="es-MX" sz="2400" dirty="0"/>
              <a:t>Durante el procedimiento electoral las partes (promovente, tal vez también la o el tercero interesado o compareciente) y (la autoridad o el ente responsable con su informe circunstanciado) dan a conocer sus argumentos y presentan sus elementos de probanza. Es entonces cuando se puede fijar la litis o controversia de las partes</a:t>
            </a:r>
          </a:p>
          <a:p>
            <a:pPr marL="0" indent="0" algn="just">
              <a:buNone/>
            </a:pPr>
            <a:r>
              <a:rPr lang="es-MX" sz="2400" dirty="0"/>
              <a:t>La resolución del órgano de justicia se materializa en la sentencia, que, una vez aprobada por las autoridades integrantes de dicho órgano colegiado, se hace del conocimiento de las partes y queda a la vez a disposición de cualquier persona, en página electrónica.</a:t>
            </a:r>
          </a:p>
        </p:txBody>
      </p:sp>
    </p:spTree>
    <p:extLst>
      <p:ext uri="{BB962C8B-B14F-4D97-AF65-F5344CB8AC3E}">
        <p14:creationId xmlns:p14="http://schemas.microsoft.com/office/powerpoint/2010/main" val="86195877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562632-9ADB-4716-ADB2-BC0651C81C64}"/>
              </a:ext>
            </a:extLst>
          </p:cNvPr>
          <p:cNvSpPr>
            <a:spLocks noGrp="1"/>
          </p:cNvSpPr>
          <p:nvPr>
            <p:ph type="title"/>
          </p:nvPr>
        </p:nvSpPr>
        <p:spPr/>
        <p:txBody>
          <a:bodyPr/>
          <a:lstStyle/>
          <a:p>
            <a:r>
              <a:rPr lang="es-MX" dirty="0"/>
              <a:t>LGSMIME</a:t>
            </a:r>
          </a:p>
        </p:txBody>
      </p:sp>
      <p:sp>
        <p:nvSpPr>
          <p:cNvPr id="3" name="Marcador de contenido 2">
            <a:extLst>
              <a:ext uri="{FF2B5EF4-FFF2-40B4-BE49-F238E27FC236}">
                <a16:creationId xmlns:a16="http://schemas.microsoft.com/office/drawing/2014/main" id="{32D941DF-96E8-4B0A-8C72-56FAE6918A86}"/>
              </a:ext>
            </a:extLst>
          </p:cNvPr>
          <p:cNvSpPr>
            <a:spLocks noGrp="1"/>
          </p:cNvSpPr>
          <p:nvPr>
            <p:ph idx="1"/>
          </p:nvPr>
        </p:nvSpPr>
        <p:spPr/>
        <p:txBody>
          <a:bodyPr>
            <a:normAutofit/>
          </a:bodyPr>
          <a:lstStyle/>
          <a:p>
            <a:pPr marL="0" indent="0" algn="just">
              <a:buNone/>
            </a:pPr>
            <a:r>
              <a:rPr lang="es-MX" sz="2000" dirty="0"/>
              <a:t>104. El Magistrado Electoral podrá ordenar el desahogo de pruebas por exhorto, que dirigirá a la autoridad del lugar correspondiente para que en auxilio de las labores de la Sala competente se sirva diligenciarlo.</a:t>
            </a:r>
          </a:p>
        </p:txBody>
      </p:sp>
    </p:spTree>
    <p:extLst>
      <p:ext uri="{BB962C8B-B14F-4D97-AF65-F5344CB8AC3E}">
        <p14:creationId xmlns:p14="http://schemas.microsoft.com/office/powerpoint/2010/main" val="357159078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DBC6D47-4348-477D-BC2A-E2A2325EB7C7}"/>
              </a:ext>
            </a:extLst>
          </p:cNvPr>
          <p:cNvSpPr>
            <a:spLocks noGrp="1"/>
          </p:cNvSpPr>
          <p:nvPr>
            <p:ph type="title"/>
          </p:nvPr>
        </p:nvSpPr>
        <p:spPr/>
        <p:txBody>
          <a:bodyPr/>
          <a:lstStyle/>
          <a:p>
            <a:r>
              <a:rPr lang="es-MX" dirty="0"/>
              <a:t>Ley General de Instituciones y procedimientos electorales (LGIPE)</a:t>
            </a:r>
          </a:p>
        </p:txBody>
      </p:sp>
      <p:sp>
        <p:nvSpPr>
          <p:cNvPr id="3" name="Marcador de contenido 2">
            <a:extLst>
              <a:ext uri="{FF2B5EF4-FFF2-40B4-BE49-F238E27FC236}">
                <a16:creationId xmlns:a16="http://schemas.microsoft.com/office/drawing/2014/main" id="{20BCC636-1507-47F7-B9DB-7506064A2E5A}"/>
              </a:ext>
            </a:extLst>
          </p:cNvPr>
          <p:cNvSpPr>
            <a:spLocks noGrp="1"/>
          </p:cNvSpPr>
          <p:nvPr>
            <p:ph idx="1"/>
          </p:nvPr>
        </p:nvSpPr>
        <p:spPr/>
        <p:txBody>
          <a:bodyPr>
            <a:normAutofit lnSpcReduction="10000"/>
          </a:bodyPr>
          <a:lstStyle/>
          <a:p>
            <a:pPr marL="0" indent="0">
              <a:buNone/>
            </a:pPr>
            <a:r>
              <a:rPr lang="es-MX" sz="2000" dirty="0"/>
              <a:t>Del procedimiento sancionador</a:t>
            </a:r>
          </a:p>
          <a:p>
            <a:pPr marL="0" indent="0">
              <a:buNone/>
            </a:pPr>
            <a:r>
              <a:rPr lang="es-MX" sz="2000" dirty="0"/>
              <a:t>461 y 462. Regulación de la prueba</a:t>
            </a:r>
          </a:p>
          <a:p>
            <a:pPr marL="0" indent="0">
              <a:buNone/>
            </a:pPr>
            <a:r>
              <a:rPr lang="es-MX" sz="2000" dirty="0"/>
              <a:t>Del Procedimiento Sancionador Ordinario</a:t>
            </a:r>
          </a:p>
          <a:p>
            <a:pPr marL="0" indent="0">
              <a:buNone/>
            </a:pPr>
            <a:r>
              <a:rPr lang="es-MX" sz="2000" dirty="0"/>
              <a:t>465, 467, 468 y 469</a:t>
            </a:r>
          </a:p>
          <a:p>
            <a:pPr marL="0" indent="0">
              <a:buNone/>
            </a:pPr>
            <a:r>
              <a:rPr lang="es-MX" sz="2000" dirty="0"/>
              <a:t>Del Procedimiento Especial Sancionador</a:t>
            </a:r>
          </a:p>
          <a:p>
            <a:pPr marL="0" indent="0" algn="just">
              <a:buNone/>
            </a:pPr>
            <a:r>
              <a:rPr lang="es-MX" sz="2000" dirty="0"/>
              <a:t>471. 5. La denuncia será desechada de plano por la Unidad Técnica de lo Contencioso Electoral de la Secretaría Ejecutiva, sin prevención alguna, cuando…c) El denunciante no aporte ni ofrezca prueba alguna de sus dichos</a:t>
            </a:r>
          </a:p>
          <a:p>
            <a:pPr marL="0" indent="0" algn="just">
              <a:buNone/>
            </a:pPr>
            <a:r>
              <a:rPr lang="es-MX" sz="2000" dirty="0"/>
              <a:t>472, 473, 474, 474 Bis</a:t>
            </a:r>
          </a:p>
          <a:p>
            <a:pPr marL="0" indent="0" algn="just">
              <a:buNone/>
            </a:pPr>
            <a:r>
              <a:rPr lang="es-MX" sz="2000" dirty="0"/>
              <a:t>Nota: El régimen aplicable en el Procedimiento Sancionador Electoral debe ser estudiado en el tema correspondiente de este Diplomado.</a:t>
            </a:r>
          </a:p>
        </p:txBody>
      </p:sp>
    </p:spTree>
    <p:extLst>
      <p:ext uri="{BB962C8B-B14F-4D97-AF65-F5344CB8AC3E}">
        <p14:creationId xmlns:p14="http://schemas.microsoft.com/office/powerpoint/2010/main" val="245104942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CB721CF-F1D7-4D91-A68C-967775F21EAC}"/>
              </a:ext>
            </a:extLst>
          </p:cNvPr>
          <p:cNvSpPr>
            <a:spLocks noGrp="1"/>
          </p:cNvSpPr>
          <p:nvPr>
            <p:ph type="title"/>
          </p:nvPr>
        </p:nvSpPr>
        <p:spPr/>
        <p:txBody>
          <a:bodyPr/>
          <a:lstStyle/>
          <a:p>
            <a:r>
              <a:rPr lang="es-MX" dirty="0"/>
              <a:t>Reglamento interno del TEPJF (RITEPJF)</a:t>
            </a:r>
          </a:p>
        </p:txBody>
      </p:sp>
      <p:sp>
        <p:nvSpPr>
          <p:cNvPr id="3" name="Marcador de contenido 2">
            <a:extLst>
              <a:ext uri="{FF2B5EF4-FFF2-40B4-BE49-F238E27FC236}">
                <a16:creationId xmlns:a16="http://schemas.microsoft.com/office/drawing/2014/main" id="{C7271EF0-F8E2-4593-A904-A5350E9C6AE0}"/>
              </a:ext>
            </a:extLst>
          </p:cNvPr>
          <p:cNvSpPr>
            <a:spLocks noGrp="1"/>
          </p:cNvSpPr>
          <p:nvPr>
            <p:ph idx="1"/>
          </p:nvPr>
        </p:nvSpPr>
        <p:spPr/>
        <p:txBody>
          <a:bodyPr>
            <a:normAutofit/>
          </a:bodyPr>
          <a:lstStyle/>
          <a:p>
            <a:pPr marL="0" indent="0" algn="just">
              <a:buNone/>
            </a:pPr>
            <a:r>
              <a:rPr lang="es-MX" sz="2000" dirty="0"/>
              <a:t>108 a 112. La logística para realizar exhortos y despachos (que pueden incluir el perfeccionamiento o el desahogo de pruebas)</a:t>
            </a:r>
          </a:p>
          <a:p>
            <a:pPr marL="0" indent="0" algn="just">
              <a:buNone/>
            </a:pPr>
            <a:r>
              <a:rPr lang="es-MX" sz="2000" dirty="0"/>
              <a:t>128. El Sistema de Justicia en Línea, se integra el expediente electrónico (que incluye las pruebas)</a:t>
            </a:r>
          </a:p>
          <a:p>
            <a:pPr marL="0" indent="0" algn="just">
              <a:buNone/>
            </a:pPr>
            <a:r>
              <a:rPr lang="es-MX" sz="2000" dirty="0"/>
              <a:t>138 a 142. Regulación de las pruebas en los juicios para dirimir conflictos o diferencias laborales del personal del INE</a:t>
            </a:r>
          </a:p>
          <a:p>
            <a:pPr marL="0" indent="0" algn="just">
              <a:buNone/>
            </a:pPr>
            <a:r>
              <a:rPr lang="es-MX" sz="2000" dirty="0"/>
              <a:t>159 y 160 Las pruebas del Recurso de Apelación Administrativa</a:t>
            </a:r>
          </a:p>
        </p:txBody>
      </p:sp>
    </p:spTree>
    <p:extLst>
      <p:ext uri="{BB962C8B-B14F-4D97-AF65-F5344CB8AC3E}">
        <p14:creationId xmlns:p14="http://schemas.microsoft.com/office/powerpoint/2010/main" val="387665378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B10D9B-4382-4BE5-B18B-A135C82FD657}"/>
              </a:ext>
            </a:extLst>
          </p:cNvPr>
          <p:cNvSpPr>
            <a:spLocks noGrp="1"/>
          </p:cNvSpPr>
          <p:nvPr>
            <p:ph type="title"/>
          </p:nvPr>
        </p:nvSpPr>
        <p:spPr/>
        <p:txBody>
          <a:bodyPr>
            <a:normAutofit fontScale="90000"/>
          </a:bodyPr>
          <a:lstStyle/>
          <a:p>
            <a:r>
              <a:rPr lang="es-MX" dirty="0"/>
              <a:t>Ejemplo de caso concreto</a:t>
            </a:r>
            <a:br>
              <a:rPr lang="es-MX" dirty="0"/>
            </a:br>
            <a:r>
              <a:rPr lang="es-MX" dirty="0"/>
              <a:t>SM-JDC-414/2015. Circunstancias de modo, tiempo y lugar</a:t>
            </a:r>
          </a:p>
        </p:txBody>
      </p:sp>
      <p:sp>
        <p:nvSpPr>
          <p:cNvPr id="3" name="Marcador de contenido 2">
            <a:extLst>
              <a:ext uri="{FF2B5EF4-FFF2-40B4-BE49-F238E27FC236}">
                <a16:creationId xmlns:a16="http://schemas.microsoft.com/office/drawing/2014/main" id="{C2953F53-815A-4501-A775-ED7165809D5E}"/>
              </a:ext>
            </a:extLst>
          </p:cNvPr>
          <p:cNvSpPr>
            <a:spLocks noGrp="1"/>
          </p:cNvSpPr>
          <p:nvPr>
            <p:ph idx="1"/>
          </p:nvPr>
        </p:nvSpPr>
        <p:spPr/>
        <p:txBody>
          <a:bodyPr>
            <a:normAutofit/>
          </a:bodyPr>
          <a:lstStyle/>
          <a:p>
            <a:pPr marL="0" indent="0" algn="just">
              <a:buNone/>
            </a:pPr>
            <a:r>
              <a:rPr lang="es-MX" sz="2000" dirty="0"/>
              <a:t>En esta resolución de la Sala Regional de la 2ª. Circunscripción Plurinominal (Sala Monterrey) Revocó la resolución emitida por el Tribunal Electoral del Estado de Nuevo León que sobreseyó el procedimiento especial sancionador, derivado de la denuncia presentada por un ciudadano, respecto de anuncios panorámicos con propaganda electoral y que también solicitaba medidas cautelares.</a:t>
            </a:r>
          </a:p>
          <a:p>
            <a:pPr marL="0" indent="0" algn="just">
              <a:buNone/>
            </a:pPr>
            <a:r>
              <a:rPr lang="es-MX" sz="2000" dirty="0"/>
              <a:t>La responsable aparentemente cae en contradicción porque primero </a:t>
            </a:r>
            <a:r>
              <a:rPr lang="es-MX" sz="2000"/>
              <a:t>manifiesta que, </a:t>
            </a:r>
            <a:r>
              <a:rPr lang="es-MX" sz="2000" dirty="0"/>
              <a:t>de acuerdo a la apariencia del buen derecho, parece tener razón el denunciante, pero luego manifiesta que al no satisfacer la mención de tiempo, modo y lugar que apoye la prueba de su denuncia, procede el sobreseimiento.</a:t>
            </a:r>
          </a:p>
          <a:p>
            <a:pPr marL="0" indent="0" algn="just">
              <a:buNone/>
            </a:pPr>
            <a:r>
              <a:rPr lang="es-MX" sz="2000" dirty="0"/>
              <a:t>La Sala Regional, encontró que si cumplió con estos elementos y renvía el asunto al Tribunal para que dicte una nueva resolución.</a:t>
            </a:r>
          </a:p>
        </p:txBody>
      </p:sp>
    </p:spTree>
    <p:extLst>
      <p:ext uri="{BB962C8B-B14F-4D97-AF65-F5344CB8AC3E}">
        <p14:creationId xmlns:p14="http://schemas.microsoft.com/office/powerpoint/2010/main" val="393543009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EDB1B1-FF49-4D2E-97F7-640FDE68C3EC}"/>
              </a:ext>
            </a:extLst>
          </p:cNvPr>
          <p:cNvSpPr>
            <a:spLocks noGrp="1"/>
          </p:cNvSpPr>
          <p:nvPr>
            <p:ph type="title"/>
          </p:nvPr>
        </p:nvSpPr>
        <p:spPr/>
        <p:txBody>
          <a:bodyPr/>
          <a:lstStyle/>
          <a:p>
            <a:r>
              <a:rPr lang="es-MX" dirty="0"/>
              <a:t>Jurisprudencia 36/2014</a:t>
            </a:r>
          </a:p>
        </p:txBody>
      </p:sp>
      <p:sp>
        <p:nvSpPr>
          <p:cNvPr id="3" name="Marcador de contenido 2">
            <a:extLst>
              <a:ext uri="{FF2B5EF4-FFF2-40B4-BE49-F238E27FC236}">
                <a16:creationId xmlns:a16="http://schemas.microsoft.com/office/drawing/2014/main" id="{2FFEF6BF-42E5-4F60-B04C-2E34EC7D44D3}"/>
              </a:ext>
            </a:extLst>
          </p:cNvPr>
          <p:cNvSpPr>
            <a:spLocks noGrp="1"/>
          </p:cNvSpPr>
          <p:nvPr>
            <p:ph idx="1"/>
          </p:nvPr>
        </p:nvSpPr>
        <p:spPr/>
        <p:txBody>
          <a:bodyPr>
            <a:normAutofit lnSpcReduction="10000"/>
          </a:bodyPr>
          <a:lstStyle/>
          <a:p>
            <a:pPr marL="0" indent="0" algn="just">
              <a:buNone/>
            </a:pPr>
            <a:r>
              <a:rPr lang="es-MX" sz="2000" b="1" dirty="0"/>
              <a:t>PRUEBAS TÉCNICAS POR SU NATURALEZA REQUIEREN DE LA DESCRIPCIÓN PRECISA DE LOS HECHOS Y CIRCUNSTANCIAS QUE SE PRETENDEN DEMOSTRAR. </a:t>
            </a:r>
            <a:r>
              <a:rPr lang="es-MX" sz="2000" dirty="0"/>
              <a:t>El artículo 31, párrafo segundo de la Ley Procesal Electoral para el Distrito Federal define como pruebas técnicas, cualquier medio de reproducción de imágenes y, en general todos aquellos elementos científicos, y establece la carga para el aporte de señalar concretamente lo que pretende acreditar, identificando a personas, lugares, así como las circunstancias de modo y tiempo que reproduce la prueba, esto es, realizar una descripción detallada de lo que se aprecia en la reproducción de la prueba técnica, a fin de que el tribunal resolutor esté en condiciones de vincular la citada prueba con los hechos por acreditar en el juicio, con la finalidad de fijar el valor </a:t>
            </a:r>
            <a:r>
              <a:rPr lang="es-MX" sz="2000" dirty="0" err="1"/>
              <a:t>convictivo</a:t>
            </a:r>
            <a:r>
              <a:rPr lang="es-MX" sz="2000" dirty="0"/>
              <a:t> que corresponda. De esta forma, las pruebas técnicas en las que se reproducen imágenes,</a:t>
            </a:r>
            <a:endParaRPr lang="es-MX" sz="2000" b="1" dirty="0"/>
          </a:p>
        </p:txBody>
      </p:sp>
    </p:spTree>
    <p:extLst>
      <p:ext uri="{BB962C8B-B14F-4D97-AF65-F5344CB8AC3E}">
        <p14:creationId xmlns:p14="http://schemas.microsoft.com/office/powerpoint/2010/main" val="269123908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7B4576A-8D19-489D-917F-8227B30C6916}"/>
              </a:ext>
            </a:extLst>
          </p:cNvPr>
          <p:cNvSpPr>
            <a:spLocks noGrp="1"/>
          </p:cNvSpPr>
          <p:nvPr>
            <p:ph type="title"/>
          </p:nvPr>
        </p:nvSpPr>
        <p:spPr/>
        <p:txBody>
          <a:bodyPr/>
          <a:lstStyle/>
          <a:p>
            <a:r>
              <a:rPr lang="es-MX" dirty="0"/>
              <a:t>Continúa texto de jurisprudencia</a:t>
            </a:r>
          </a:p>
        </p:txBody>
      </p:sp>
      <p:sp>
        <p:nvSpPr>
          <p:cNvPr id="3" name="Marcador de contenido 2">
            <a:extLst>
              <a:ext uri="{FF2B5EF4-FFF2-40B4-BE49-F238E27FC236}">
                <a16:creationId xmlns:a16="http://schemas.microsoft.com/office/drawing/2014/main" id="{299441A5-D3D1-4F5D-8361-2336E13DED58}"/>
              </a:ext>
            </a:extLst>
          </p:cNvPr>
          <p:cNvSpPr>
            <a:spLocks noGrp="1"/>
          </p:cNvSpPr>
          <p:nvPr>
            <p:ph idx="1"/>
          </p:nvPr>
        </p:nvSpPr>
        <p:spPr/>
        <p:txBody>
          <a:bodyPr>
            <a:normAutofit/>
          </a:bodyPr>
          <a:lstStyle/>
          <a:p>
            <a:pPr marL="0" indent="0" algn="just">
              <a:buNone/>
            </a:pPr>
            <a:r>
              <a:rPr lang="es-MX" sz="2000" dirty="0"/>
              <a:t>Como sucede con las grabaciones de video, la descripción que presente el oferente debe guardar relación con los hechos por acreditar, por lo que el grado de precisión en la descripción debe ser proporcional a las circunstancias que se pretenden probar. Consecuentemente, si lo que se requiere demostrar son actos específicos imputados a una persona, se describirá la conducta asumida contenida en las imágenes; en cambio, cuando los hechos a acreditar se atribuyan a un número indeterminado de personas, se deberá ponderar racionalmente la exigencia de la identificación personal atendiendo al número de involucrados en relación al hecho que se pretende acreditar.</a:t>
            </a:r>
          </a:p>
        </p:txBody>
      </p:sp>
    </p:spTree>
    <p:extLst>
      <p:ext uri="{BB962C8B-B14F-4D97-AF65-F5344CB8AC3E}">
        <p14:creationId xmlns:p14="http://schemas.microsoft.com/office/powerpoint/2010/main" val="216461705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9D6259A-1CD1-4776-8EE5-6BBE0706E2EF}"/>
              </a:ext>
            </a:extLst>
          </p:cNvPr>
          <p:cNvSpPr>
            <a:spLocks noGrp="1"/>
          </p:cNvSpPr>
          <p:nvPr>
            <p:ph type="title"/>
          </p:nvPr>
        </p:nvSpPr>
        <p:spPr/>
        <p:txBody>
          <a:bodyPr>
            <a:normAutofit fontScale="90000"/>
          </a:bodyPr>
          <a:lstStyle/>
          <a:p>
            <a:r>
              <a:rPr lang="es-MX" dirty="0"/>
              <a:t>Tesis :II. 2º .C316 C</a:t>
            </a:r>
            <a:br>
              <a:rPr lang="es-MX" dirty="0"/>
            </a:br>
            <a:r>
              <a:rPr lang="es-MX" dirty="0"/>
              <a:t>Tribunal Colegiado de Circuito. Tomo XIV, diciembre de 2001</a:t>
            </a:r>
          </a:p>
        </p:txBody>
      </p:sp>
      <p:sp>
        <p:nvSpPr>
          <p:cNvPr id="3" name="Marcador de contenido 2">
            <a:extLst>
              <a:ext uri="{FF2B5EF4-FFF2-40B4-BE49-F238E27FC236}">
                <a16:creationId xmlns:a16="http://schemas.microsoft.com/office/drawing/2014/main" id="{A17433DA-B98E-4029-9CB1-3838B5194AFB}"/>
              </a:ext>
            </a:extLst>
          </p:cNvPr>
          <p:cNvSpPr>
            <a:spLocks noGrp="1"/>
          </p:cNvSpPr>
          <p:nvPr>
            <p:ph idx="1"/>
          </p:nvPr>
        </p:nvSpPr>
        <p:spPr/>
        <p:txBody>
          <a:bodyPr>
            <a:normAutofit/>
          </a:bodyPr>
          <a:lstStyle/>
          <a:p>
            <a:pPr marL="0" indent="0" algn="just">
              <a:buNone/>
            </a:pPr>
            <a:r>
              <a:rPr lang="es-MX" sz="2000" b="1" dirty="0"/>
              <a:t>DEMANDA CIVIL. LA OMISIÓN DE NARRAR LAS CIRCUNSTANCIAS DE TIEMPO, MODO Y LUGAR DE CIERTOS HECHOS, NO ES FACTIBLE SUBSANARLA NI DE ACREDITAR ÉSTAS  POSTERIORMENTE CON LAS PRUEBAS APORTADAS.</a:t>
            </a:r>
          </a:p>
          <a:p>
            <a:pPr marL="0" indent="0" algn="just">
              <a:buNone/>
            </a:pPr>
            <a:r>
              <a:rPr lang="es-MX" sz="2000" dirty="0"/>
              <a:t>Corresponde al enjuiciante la obligación procesal de narrar en su demanda los hechos en que sustentante la acción; de ahí que no basta señalar los hechos genéricos y apreciaciones personales, sino que tal carga consiste en relatar con precisión las circunstancias de tiempo, modo y lugar de como sucedieron todos y cada uno de los hechos en que apoye su demanda, a fin de que su contra parte tenga la oportunidad de preparar su defensa y no quede inaudita, para establecer claramente la litis. Consecuentemente, de no cumplirse con ello, es obvio que las pruebas del demandante no son el medio idóneo</a:t>
            </a:r>
          </a:p>
        </p:txBody>
      </p:sp>
    </p:spTree>
    <p:extLst>
      <p:ext uri="{BB962C8B-B14F-4D97-AF65-F5344CB8AC3E}">
        <p14:creationId xmlns:p14="http://schemas.microsoft.com/office/powerpoint/2010/main" val="240202269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6341303-C8F0-436F-B99E-FC16DCD98460}"/>
              </a:ext>
            </a:extLst>
          </p:cNvPr>
          <p:cNvSpPr>
            <a:spLocks noGrp="1"/>
          </p:cNvSpPr>
          <p:nvPr>
            <p:ph idx="1"/>
          </p:nvPr>
        </p:nvSpPr>
        <p:spPr/>
        <p:txBody>
          <a:bodyPr>
            <a:normAutofit/>
          </a:bodyPr>
          <a:lstStyle/>
          <a:p>
            <a:pPr marL="0" indent="0" algn="just">
              <a:buNone/>
            </a:pPr>
            <a:r>
              <a:rPr lang="es-MX" sz="2000" dirty="0"/>
              <a:t>para subsanar las omisiones de los hechos de la demanda en los que quiso fundar su petición, pues éstos deberán ser relacionados con precisión, claridad y objetividad , en orden de tales </a:t>
            </a:r>
            <a:endParaRPr lang="es-MX" sz="2000" b="1" dirty="0"/>
          </a:p>
          <a:p>
            <a:pPr marL="0" indent="0" algn="just">
              <a:buNone/>
            </a:pPr>
            <a:endParaRPr lang="es-MX" sz="2000" b="1" dirty="0"/>
          </a:p>
          <a:p>
            <a:pPr marL="0" indent="0" algn="just">
              <a:buNone/>
            </a:pPr>
            <a:r>
              <a:rPr lang="es-MX" sz="2000" b="1" dirty="0"/>
              <a:t>Nota: </a:t>
            </a:r>
            <a:r>
              <a:rPr lang="es-MX" sz="2000" dirty="0"/>
              <a:t>En la especificación de modo, tiempo y lugar el oferente debe tener cuidado de ser preciso, no utilizar lenguaje ambiguo o datos que pudieran confundirse. Ejemplos: No. 124 o No. 124 A; Calle Carlos B. Zetina, Calle B. Zetina; José Zacarias Hernández, J. Z. Hernández; a las 10.00 horas, a las 10., etc. </a:t>
            </a:r>
            <a:endParaRPr lang="es-MX" sz="2000" b="1" dirty="0"/>
          </a:p>
          <a:p>
            <a:pPr marL="0" indent="0" algn="just">
              <a:buNone/>
            </a:pPr>
            <a:endParaRPr lang="es-MX" sz="2000" dirty="0"/>
          </a:p>
          <a:p>
            <a:pPr marL="0" indent="0" algn="just">
              <a:buNone/>
            </a:pPr>
            <a:endParaRPr lang="es-MX" sz="2000" dirty="0"/>
          </a:p>
        </p:txBody>
      </p:sp>
      <p:sp>
        <p:nvSpPr>
          <p:cNvPr id="5" name="Título 4">
            <a:extLst>
              <a:ext uri="{FF2B5EF4-FFF2-40B4-BE49-F238E27FC236}">
                <a16:creationId xmlns:a16="http://schemas.microsoft.com/office/drawing/2014/main" id="{A3AF7872-62F2-49C6-9CB0-4724EF83CDCF}"/>
              </a:ext>
            </a:extLst>
          </p:cNvPr>
          <p:cNvSpPr>
            <a:spLocks noGrp="1"/>
          </p:cNvSpPr>
          <p:nvPr>
            <p:ph type="title"/>
          </p:nvPr>
        </p:nvSpPr>
        <p:spPr/>
        <p:txBody>
          <a:bodyPr/>
          <a:lstStyle/>
          <a:p>
            <a:r>
              <a:rPr lang="es-MX" dirty="0"/>
              <a:t>Continuación texto de Jurisprudencia</a:t>
            </a:r>
          </a:p>
        </p:txBody>
      </p:sp>
    </p:spTree>
    <p:extLst>
      <p:ext uri="{BB962C8B-B14F-4D97-AF65-F5344CB8AC3E}">
        <p14:creationId xmlns:p14="http://schemas.microsoft.com/office/powerpoint/2010/main" val="370550947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FCDC7B63-E2A3-4471-83A3-D8285FFF7AAD}"/>
              </a:ext>
            </a:extLst>
          </p:cNvPr>
          <p:cNvSpPr>
            <a:spLocks noGrp="1"/>
          </p:cNvSpPr>
          <p:nvPr>
            <p:ph type="title"/>
          </p:nvPr>
        </p:nvSpPr>
        <p:spPr/>
        <p:txBody>
          <a:bodyPr/>
          <a:lstStyle/>
          <a:p>
            <a:r>
              <a:rPr lang="es-MX" dirty="0"/>
              <a:t>PRUEBA DIRECTA Y PRUEBA INDIRECTA</a:t>
            </a:r>
          </a:p>
        </p:txBody>
      </p:sp>
      <p:sp>
        <p:nvSpPr>
          <p:cNvPr id="5" name="Marcador de contenido 4">
            <a:extLst>
              <a:ext uri="{FF2B5EF4-FFF2-40B4-BE49-F238E27FC236}">
                <a16:creationId xmlns:a16="http://schemas.microsoft.com/office/drawing/2014/main" id="{70841228-304F-4A07-BE05-D9DBF003E7ED}"/>
              </a:ext>
            </a:extLst>
          </p:cNvPr>
          <p:cNvSpPr>
            <a:spLocks noGrp="1"/>
          </p:cNvSpPr>
          <p:nvPr>
            <p:ph idx="1"/>
          </p:nvPr>
        </p:nvSpPr>
        <p:spPr/>
        <p:txBody>
          <a:bodyPr>
            <a:normAutofit/>
          </a:bodyPr>
          <a:lstStyle/>
          <a:p>
            <a:pPr marL="0" indent="0">
              <a:buNone/>
            </a:pPr>
            <a:endParaRPr lang="es-MX" sz="2000" dirty="0"/>
          </a:p>
          <a:p>
            <a:pPr marL="0" indent="0">
              <a:buNone/>
            </a:pPr>
            <a:r>
              <a:rPr lang="es-MX" sz="2000" dirty="0"/>
              <a:t>Prueba directa: Llamada también inmediata, la que al ser confrontada con los argumentos de las partes permiten probar la veracidad o no de tales alegaciones, por ejemplo, la inspección ocular</a:t>
            </a:r>
          </a:p>
          <a:p>
            <a:pPr marL="0" indent="0" algn="just">
              <a:buNone/>
            </a:pPr>
            <a:r>
              <a:rPr lang="es-MX" sz="2000" dirty="0"/>
              <a:t>Prueba indirecta: Llamada también indiciaria o de presunciones, la que solamente proporciona sospecha, indicios o posibilidad sobre los hechos controvertidos en un proceso, por ejemplo, la prueba </a:t>
            </a:r>
            <a:r>
              <a:rPr lang="es-MX" sz="2000" dirty="0" err="1"/>
              <a:t>presuncional</a:t>
            </a:r>
            <a:r>
              <a:rPr lang="es-MX" sz="2000" dirty="0"/>
              <a:t>.</a:t>
            </a:r>
          </a:p>
        </p:txBody>
      </p:sp>
    </p:spTree>
    <p:extLst>
      <p:ext uri="{BB962C8B-B14F-4D97-AF65-F5344CB8AC3E}">
        <p14:creationId xmlns:p14="http://schemas.microsoft.com/office/powerpoint/2010/main" val="404645721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E0B6F471-4A60-4352-BF95-6A1663F98259}"/>
              </a:ext>
            </a:extLst>
          </p:cNvPr>
          <p:cNvSpPr>
            <a:spLocks noGrp="1"/>
          </p:cNvSpPr>
          <p:nvPr>
            <p:ph type="title"/>
          </p:nvPr>
        </p:nvSpPr>
        <p:spPr/>
        <p:txBody>
          <a:bodyPr/>
          <a:lstStyle/>
          <a:p>
            <a:r>
              <a:rPr lang="es-MX" dirty="0"/>
              <a:t>Jurisprudencia 38/2002 del TEPJF</a:t>
            </a:r>
          </a:p>
        </p:txBody>
      </p:sp>
      <p:sp>
        <p:nvSpPr>
          <p:cNvPr id="5" name="Marcador de contenido 4">
            <a:extLst>
              <a:ext uri="{FF2B5EF4-FFF2-40B4-BE49-F238E27FC236}">
                <a16:creationId xmlns:a16="http://schemas.microsoft.com/office/drawing/2014/main" id="{C9C94F60-3A4F-47CD-8224-47236DD74B02}"/>
              </a:ext>
            </a:extLst>
          </p:cNvPr>
          <p:cNvSpPr>
            <a:spLocks noGrp="1"/>
          </p:cNvSpPr>
          <p:nvPr>
            <p:ph idx="1"/>
          </p:nvPr>
        </p:nvSpPr>
        <p:spPr/>
        <p:txBody>
          <a:bodyPr>
            <a:normAutofit/>
          </a:bodyPr>
          <a:lstStyle/>
          <a:p>
            <a:pPr marL="0" indent="0" algn="just">
              <a:buNone/>
            </a:pPr>
            <a:r>
              <a:rPr lang="es-MX" sz="2000" b="1" dirty="0"/>
              <a:t>NOTAS PERIODÍSTICAS. ELEMENTOS PARA DETERMINAR SU FUERZA INDICIARIA.- </a:t>
            </a:r>
            <a:r>
              <a:rPr lang="es-MX" sz="2000" dirty="0"/>
              <a:t>Los medios probatorios que se hacen consistir en notas periodísticas, sólo pueden arrojar indicios sobre los hechos a que se refieren, pero para calificar si se trata de indicios simples o de indicios de mayor grado </a:t>
            </a:r>
            <a:r>
              <a:rPr lang="es-MX" sz="2000" dirty="0" err="1"/>
              <a:t>convictivo</a:t>
            </a:r>
            <a:r>
              <a:rPr lang="es-MX" sz="2000" dirty="0"/>
              <a:t>, el juzgador debe ponderar las circunstancias existentes en cada caso concreto. Así, si se aportaron varias notas, provenientes de distintos órganos de información, atribuidas a diferentes autores y coincidentes en lo sustancial, y si además, no obra constancia de que el afectado con su contenido haya ofrecido algún mentís sobre lo que en las noticias se le atribuye, y en el juicio donde se presenten se concreta a manifestar que esos medios informativos carecen de valor probatorio, pero omite pronunciarse sobre la certeza o falsedad de los hechos consignados </a:t>
            </a:r>
            <a:endParaRPr lang="es-MX" sz="2000" b="1" dirty="0"/>
          </a:p>
        </p:txBody>
      </p:sp>
    </p:spTree>
    <p:extLst>
      <p:ext uri="{BB962C8B-B14F-4D97-AF65-F5344CB8AC3E}">
        <p14:creationId xmlns:p14="http://schemas.microsoft.com/office/powerpoint/2010/main" val="33410263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9A52C65-7ABA-4C72-9575-188185684470}"/>
              </a:ext>
            </a:extLst>
          </p:cNvPr>
          <p:cNvSpPr>
            <a:spLocks noGrp="1"/>
          </p:cNvSpPr>
          <p:nvPr>
            <p:ph type="title"/>
          </p:nvPr>
        </p:nvSpPr>
        <p:spPr/>
        <p:txBody>
          <a:bodyPr/>
          <a:lstStyle/>
          <a:p>
            <a:r>
              <a:rPr lang="es-MX" dirty="0"/>
              <a:t>Introducción (2)</a:t>
            </a:r>
          </a:p>
        </p:txBody>
      </p:sp>
      <p:sp>
        <p:nvSpPr>
          <p:cNvPr id="3" name="Marcador de contenido 2">
            <a:extLst>
              <a:ext uri="{FF2B5EF4-FFF2-40B4-BE49-F238E27FC236}">
                <a16:creationId xmlns:a16="http://schemas.microsoft.com/office/drawing/2014/main" id="{2E6551BF-9C63-41A8-90F5-E4809DAE8694}"/>
              </a:ext>
            </a:extLst>
          </p:cNvPr>
          <p:cNvSpPr>
            <a:spLocks noGrp="1"/>
          </p:cNvSpPr>
          <p:nvPr>
            <p:ph idx="1"/>
          </p:nvPr>
        </p:nvSpPr>
        <p:spPr/>
        <p:txBody>
          <a:bodyPr>
            <a:normAutofit/>
          </a:bodyPr>
          <a:lstStyle/>
          <a:p>
            <a:pPr marL="0" indent="0" algn="just">
              <a:buNone/>
            </a:pPr>
            <a:r>
              <a:rPr lang="es-MX" sz="2000" dirty="0"/>
              <a:t>En el caso concreto del Derecho Procesal Electoral, el tema de la prueba, resulta de fundamental importancia, como sucede en toda disciplina procesal, pero tiene aquí características peculiares, por la materia específica que conoce y resuelve esta nueva disciplina jurídica, ello porque presenta, entre otras, tres características principales: a) El impacto político de las decisiones judiciales, b) La brevedad de los plazos procesales y, c) el involucramiento social que implica la mayor parte de sus decisiones.</a:t>
            </a:r>
          </a:p>
          <a:p>
            <a:pPr marL="0" indent="0" algn="just">
              <a:buNone/>
            </a:pPr>
            <a:r>
              <a:rPr lang="es-MX" sz="2000" b="1" dirty="0"/>
              <a:t>Nota:</a:t>
            </a:r>
            <a:r>
              <a:rPr lang="es-MX" sz="2000" dirty="0"/>
              <a:t> Proceso Electoral: Conjunto de etapas para ejercer el derecho ciudadano de votación, pero en el caso de la prueba se entiende al proceso electoral, como el conjunto de etapas que se desarrollan para efectos de la impartición de justicia, en la materia, en una impugnación determinada (Proceso Electoral Jurisdiccional)</a:t>
            </a:r>
            <a:endParaRPr lang="es-MX" sz="2000" b="1" dirty="0"/>
          </a:p>
        </p:txBody>
      </p:sp>
    </p:spTree>
    <p:extLst>
      <p:ext uri="{BB962C8B-B14F-4D97-AF65-F5344CB8AC3E}">
        <p14:creationId xmlns:p14="http://schemas.microsoft.com/office/powerpoint/2010/main" val="349978424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C8323B-48E7-44BF-BC0F-8EA9160BF6FA}"/>
              </a:ext>
            </a:extLst>
          </p:cNvPr>
          <p:cNvSpPr>
            <a:spLocks noGrp="1"/>
          </p:cNvSpPr>
          <p:nvPr>
            <p:ph type="title"/>
          </p:nvPr>
        </p:nvSpPr>
        <p:spPr/>
        <p:txBody>
          <a:bodyPr/>
          <a:lstStyle/>
          <a:p>
            <a:r>
              <a:rPr lang="es-MX"/>
              <a:t> </a:t>
            </a:r>
            <a:r>
              <a:rPr lang="es-MX" dirty="0"/>
              <a:t>texto </a:t>
            </a:r>
            <a:r>
              <a:rPr lang="es-MX"/>
              <a:t>de Jurisprudencia (2)</a:t>
            </a:r>
            <a:endParaRPr lang="es-MX" dirty="0"/>
          </a:p>
        </p:txBody>
      </p:sp>
      <p:sp>
        <p:nvSpPr>
          <p:cNvPr id="3" name="Marcador de contenido 2">
            <a:extLst>
              <a:ext uri="{FF2B5EF4-FFF2-40B4-BE49-F238E27FC236}">
                <a16:creationId xmlns:a16="http://schemas.microsoft.com/office/drawing/2014/main" id="{0A7B2F4E-1633-4182-BEF7-FA28FE683860}"/>
              </a:ext>
            </a:extLst>
          </p:cNvPr>
          <p:cNvSpPr>
            <a:spLocks noGrp="1"/>
          </p:cNvSpPr>
          <p:nvPr>
            <p:ph idx="1"/>
          </p:nvPr>
        </p:nvSpPr>
        <p:spPr/>
        <p:txBody>
          <a:bodyPr>
            <a:normAutofit/>
          </a:bodyPr>
          <a:lstStyle/>
          <a:p>
            <a:pPr marL="0" indent="0" algn="just">
              <a:buNone/>
            </a:pPr>
            <a:r>
              <a:rPr lang="es-MX" sz="2000" dirty="0"/>
              <a:t>en ellos, al sopesar todas estas circunstancias con la aplicación de las reglas de la lógica, la sana crítica y las máximas de la experiencia en términos del artículo 16, apartado 1 de la Ley General del Sistema de medios de impugnación en Materia Electoral, o de la ley que sea aplicable, esto permite otorgar mayor calidad indiciaria a los citados medios de prueba, y por tanto, a que los elementos faltantes para alcanzar la fuerza probatoria plena sean menores que en los casos en que no medien tales circunstancias.</a:t>
            </a:r>
          </a:p>
        </p:txBody>
      </p:sp>
    </p:spTree>
    <p:extLst>
      <p:ext uri="{BB962C8B-B14F-4D97-AF65-F5344CB8AC3E}">
        <p14:creationId xmlns:p14="http://schemas.microsoft.com/office/powerpoint/2010/main" val="392943766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4B5407B-3A04-4B47-AD03-1CA5ABD882C8}"/>
              </a:ext>
            </a:extLst>
          </p:cNvPr>
          <p:cNvSpPr>
            <a:spLocks noGrp="1"/>
          </p:cNvSpPr>
          <p:nvPr>
            <p:ph type="title"/>
          </p:nvPr>
        </p:nvSpPr>
        <p:spPr/>
        <p:txBody>
          <a:bodyPr/>
          <a:lstStyle/>
          <a:p>
            <a:r>
              <a:rPr lang="es-MX" dirty="0"/>
              <a:t>Jurisprudencia 16/2011 del TEPJF</a:t>
            </a:r>
          </a:p>
        </p:txBody>
      </p:sp>
      <p:sp>
        <p:nvSpPr>
          <p:cNvPr id="3" name="Marcador de contenido 2">
            <a:extLst>
              <a:ext uri="{FF2B5EF4-FFF2-40B4-BE49-F238E27FC236}">
                <a16:creationId xmlns:a16="http://schemas.microsoft.com/office/drawing/2014/main" id="{212CB8F0-AE7D-46C1-9878-52F26E683412}"/>
              </a:ext>
            </a:extLst>
          </p:cNvPr>
          <p:cNvSpPr>
            <a:spLocks noGrp="1"/>
          </p:cNvSpPr>
          <p:nvPr>
            <p:ph idx="1"/>
          </p:nvPr>
        </p:nvSpPr>
        <p:spPr/>
        <p:txBody>
          <a:bodyPr>
            <a:normAutofit/>
          </a:bodyPr>
          <a:lstStyle/>
          <a:p>
            <a:pPr marL="0" indent="0" algn="just">
              <a:buNone/>
            </a:pPr>
            <a:r>
              <a:rPr lang="es-MX" sz="2000" b="1" dirty="0"/>
              <a:t>PROCEDIMIENTO ADMINISTRATIVO SANCIONADOR. EL DENUNCIANTE DEBE EXPONER LOS HECHOS QUE ESTIMA CONSTITUTIVOS DE INFRACCIÓN LEGAL Y APORTAR ELEMENTOS MÍNIMOS PROBATORIOS PARA QUE LA AUTORIDAD EJERZA SU FACULTAD INVESTIGADORA.-</a:t>
            </a:r>
            <a:r>
              <a:rPr lang="es-MX" sz="2000" dirty="0"/>
              <a:t> Los artículos 16 y 20, apartado A, fracción III de la Constitución Política de los Estaos Unidos Mexicanos garantizan los derechos de los gobernados, relativos a la obligación de la autoridad de fundar y motivar la causa legal del procedimiento en los actos de molestia, así como el específico para los inculpados, de conocer los hechos de que se les acusa. En este contexto, en el procedimiento administrativo sancionador electoral se han desarrollado diversos principios, entre los cuales se encuentra el relativo a que las quejas o denuncias</a:t>
            </a:r>
            <a:endParaRPr lang="es-MX" sz="2000" b="1" dirty="0"/>
          </a:p>
        </p:txBody>
      </p:sp>
    </p:spTree>
    <p:extLst>
      <p:ext uri="{BB962C8B-B14F-4D97-AF65-F5344CB8AC3E}">
        <p14:creationId xmlns:p14="http://schemas.microsoft.com/office/powerpoint/2010/main" val="194278796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222F44F1-8CFE-4E75-AAB5-DD00FBC133B1}"/>
              </a:ext>
            </a:extLst>
          </p:cNvPr>
          <p:cNvSpPr>
            <a:spLocks noGrp="1"/>
          </p:cNvSpPr>
          <p:nvPr>
            <p:ph type="title"/>
          </p:nvPr>
        </p:nvSpPr>
        <p:spPr/>
        <p:txBody>
          <a:bodyPr/>
          <a:lstStyle/>
          <a:p>
            <a:r>
              <a:rPr lang="es-MX" dirty="0"/>
              <a:t>Texto de Jurisprudencia (2)</a:t>
            </a:r>
          </a:p>
        </p:txBody>
      </p:sp>
      <p:sp>
        <p:nvSpPr>
          <p:cNvPr id="5" name="Marcador de contenido 4">
            <a:extLst>
              <a:ext uri="{FF2B5EF4-FFF2-40B4-BE49-F238E27FC236}">
                <a16:creationId xmlns:a16="http://schemas.microsoft.com/office/drawing/2014/main" id="{2BAFC236-2759-4F8B-AA42-6870C0A15E04}"/>
              </a:ext>
            </a:extLst>
          </p:cNvPr>
          <p:cNvSpPr>
            <a:spLocks noGrp="1"/>
          </p:cNvSpPr>
          <p:nvPr>
            <p:ph idx="1"/>
          </p:nvPr>
        </p:nvSpPr>
        <p:spPr/>
        <p:txBody>
          <a:bodyPr>
            <a:normAutofit lnSpcReduction="10000"/>
          </a:bodyPr>
          <a:lstStyle/>
          <a:p>
            <a:pPr marL="0" indent="0" algn="just">
              <a:buNone/>
            </a:pPr>
            <a:r>
              <a:rPr lang="es-MX" sz="2000" dirty="0"/>
              <a:t>presentadas por los partidos políticos en contra de otros partidos o funcionarios, que puedan constituir  infracciones a la normatividad electoral, deben estar sustentadas, en hechos claros y precisos en los cuales se expliquen las circunstancias de tiempo, modo y lugar en que se verificaron y aportar por lo menos un mínimo de material probatorio a fin de que la autoridad administrativa electoral esté en aptitud de determinar si existen indicios que conduzcan a iniciar su facultad investigadora, pues la omisión de alguna de estas exigencias básicas no es apta para instar el ejercicio de tal atribución. Lo anterior, porque de no considerarse así, se imposibilitaría una adecuada defensa del gobernado a quien se le atribuyen los hechos. Es decir, la función punitiva de los órganos administrativos electorales estatales, deben tener un respaldo legalmente suficiente; no obstante, las amplias facultades que se les otorga a tales órganos para conocer, investigar, acusar y sancionar ilícitos.</a:t>
            </a:r>
          </a:p>
        </p:txBody>
      </p:sp>
    </p:spTree>
    <p:extLst>
      <p:ext uri="{BB962C8B-B14F-4D97-AF65-F5344CB8AC3E}">
        <p14:creationId xmlns:p14="http://schemas.microsoft.com/office/powerpoint/2010/main" val="212484454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19AFF9-9F1D-4497-805F-D92F8380DB59}"/>
              </a:ext>
            </a:extLst>
          </p:cNvPr>
          <p:cNvSpPr>
            <a:spLocks noGrp="1"/>
          </p:cNvSpPr>
          <p:nvPr>
            <p:ph type="title"/>
          </p:nvPr>
        </p:nvSpPr>
        <p:spPr/>
        <p:txBody>
          <a:bodyPr/>
          <a:lstStyle/>
          <a:p>
            <a:r>
              <a:rPr lang="es-MX" dirty="0"/>
              <a:t>Ejemplo de presunciones e indicios: “Caso Pemex Gate” </a:t>
            </a:r>
          </a:p>
        </p:txBody>
      </p:sp>
      <p:sp>
        <p:nvSpPr>
          <p:cNvPr id="3" name="Marcador de contenido 2">
            <a:extLst>
              <a:ext uri="{FF2B5EF4-FFF2-40B4-BE49-F238E27FC236}">
                <a16:creationId xmlns:a16="http://schemas.microsoft.com/office/drawing/2014/main" id="{867617B0-6D04-4F83-8B34-A1DCAA36FA97}"/>
              </a:ext>
            </a:extLst>
          </p:cNvPr>
          <p:cNvSpPr>
            <a:spLocks noGrp="1"/>
          </p:cNvSpPr>
          <p:nvPr>
            <p:ph idx="1"/>
          </p:nvPr>
        </p:nvSpPr>
        <p:spPr/>
        <p:txBody>
          <a:bodyPr>
            <a:normAutofit lnSpcReduction="10000"/>
          </a:bodyPr>
          <a:lstStyle/>
          <a:p>
            <a:pPr marL="0" indent="0">
              <a:buNone/>
            </a:pPr>
            <a:r>
              <a:rPr lang="es-MX" sz="2000" dirty="0"/>
              <a:t>SUP-RAP-018/2003</a:t>
            </a:r>
          </a:p>
          <a:p>
            <a:pPr marL="0" indent="0" algn="just">
              <a:buNone/>
            </a:pPr>
            <a:r>
              <a:rPr lang="es-MX" sz="2000" dirty="0"/>
              <a:t>Hechos: Préstamo al STPRM por 640 millones de pesos </a:t>
            </a:r>
            <a:r>
              <a:rPr lang="es-MX" sz="2000"/>
              <a:t>por parte </a:t>
            </a:r>
            <a:r>
              <a:rPr lang="es-MX" sz="2000" dirty="0"/>
              <a:t>de </a:t>
            </a:r>
            <a:r>
              <a:rPr lang="es-MX" sz="2000"/>
              <a:t>la empresa. </a:t>
            </a:r>
            <a:r>
              <a:rPr lang="es-MX" sz="2000" dirty="0"/>
              <a:t>Denuncia del PRD por transferencia de fondos del STPRM a una campaña del PRI para Presidente de los EUM, con el candidato Francisco Labastida Ochoa, por quinientos millones de pesos, mediante Banorte, en Sucursal La Viga, Cd. De México.</a:t>
            </a:r>
          </a:p>
          <a:p>
            <a:pPr marL="0" indent="0" algn="just">
              <a:buNone/>
            </a:pPr>
            <a:r>
              <a:rPr lang="es-MX" sz="2000" dirty="0"/>
              <a:t>Pruebas: Documentos bancarios de retiro de fondo por seis personas autorizadas por el tesorero del STPRM y documento comprobatorio de la relación laboral de cinco de esas personas en el PRI</a:t>
            </a:r>
          </a:p>
          <a:p>
            <a:pPr marL="0" indent="0" algn="just">
              <a:buNone/>
            </a:pPr>
            <a:r>
              <a:rPr lang="es-MX" sz="2000" dirty="0"/>
              <a:t>Valoración de pruebas: Al ser retirado ese dinero por empleados del PRI y acreditarse que en esos días laboraban en la casa de campaña del candidato a la presidencia, se presumió o infirió, por parte del IFE, que ese dinero ingresó al patrimonio del partido político y que éste omitió reportarlo en los informes de su estado financiero</a:t>
            </a:r>
          </a:p>
        </p:txBody>
      </p:sp>
    </p:spTree>
    <p:extLst>
      <p:ext uri="{BB962C8B-B14F-4D97-AF65-F5344CB8AC3E}">
        <p14:creationId xmlns:p14="http://schemas.microsoft.com/office/powerpoint/2010/main" val="168448834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CA7E53B-E714-4AEF-862C-18E173F99B2D}"/>
              </a:ext>
            </a:extLst>
          </p:cNvPr>
          <p:cNvSpPr>
            <a:spLocks noGrp="1"/>
          </p:cNvSpPr>
          <p:nvPr>
            <p:ph type="title"/>
          </p:nvPr>
        </p:nvSpPr>
        <p:spPr/>
        <p:txBody>
          <a:bodyPr/>
          <a:lstStyle/>
          <a:p>
            <a:r>
              <a:rPr lang="es-MX" dirty="0"/>
              <a:t>Continua el “Caso Pemex Gate”</a:t>
            </a:r>
          </a:p>
        </p:txBody>
      </p:sp>
      <p:sp>
        <p:nvSpPr>
          <p:cNvPr id="3" name="Marcador de contenido 2">
            <a:extLst>
              <a:ext uri="{FF2B5EF4-FFF2-40B4-BE49-F238E27FC236}">
                <a16:creationId xmlns:a16="http://schemas.microsoft.com/office/drawing/2014/main" id="{4BFC5381-FFDA-45EB-876E-4175D56B4012}"/>
              </a:ext>
            </a:extLst>
          </p:cNvPr>
          <p:cNvSpPr>
            <a:spLocks noGrp="1"/>
          </p:cNvSpPr>
          <p:nvPr>
            <p:ph idx="1"/>
          </p:nvPr>
        </p:nvSpPr>
        <p:spPr/>
        <p:txBody>
          <a:bodyPr>
            <a:normAutofit/>
          </a:bodyPr>
          <a:lstStyle/>
          <a:p>
            <a:pPr marL="0" indent="0" algn="just">
              <a:buNone/>
            </a:pPr>
            <a:r>
              <a:rPr lang="es-MX" sz="2000" dirty="0"/>
              <a:t>Resolución del Tribunal Electoral en el recurso promovido por el PRI para impugnar la multa de mil millones de pesos. La Sala Superior considero que la autoridad responsable (Consejo General del IFE) si se allegó los elementos suficientes de los cuales derivaron los indicios adminiculados entre sí, que permitieron presumir la conducta ilícita atribuida al PRI y su responsabilidad.</a:t>
            </a:r>
          </a:p>
          <a:p>
            <a:pPr marL="0" indent="0" algn="just">
              <a:buNone/>
            </a:pPr>
            <a:r>
              <a:rPr lang="es-MX" sz="2000" dirty="0"/>
              <a:t>Tesis XXXVII/2004 del TEPJF.</a:t>
            </a:r>
          </a:p>
          <a:p>
            <a:pPr marL="0" indent="0" algn="just">
              <a:buNone/>
            </a:pPr>
            <a:r>
              <a:rPr lang="es-MX" sz="2000" b="1" dirty="0"/>
              <a:t>PRUEBAS INDIRECTAS. SON IDÓNEAS PARA ACREDITAR ACTIVIDADES ILÍCITAS REALIZADAS POR LOS PARTIDOS POLÍTICOS</a:t>
            </a:r>
          </a:p>
        </p:txBody>
      </p:sp>
    </p:spTree>
    <p:extLst>
      <p:ext uri="{BB962C8B-B14F-4D97-AF65-F5344CB8AC3E}">
        <p14:creationId xmlns:p14="http://schemas.microsoft.com/office/powerpoint/2010/main" val="33201772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482471D7-45DF-42AF-B57B-D2A4B3493678}"/>
              </a:ext>
            </a:extLst>
          </p:cNvPr>
          <p:cNvSpPr>
            <a:spLocks noGrp="1"/>
          </p:cNvSpPr>
          <p:nvPr>
            <p:ph type="title"/>
          </p:nvPr>
        </p:nvSpPr>
        <p:spPr/>
        <p:txBody>
          <a:bodyPr/>
          <a:lstStyle/>
          <a:p>
            <a:r>
              <a:rPr lang="es-MX" dirty="0"/>
              <a:t>Continua “Caso Pemex Gate”</a:t>
            </a:r>
          </a:p>
        </p:txBody>
      </p:sp>
      <p:sp>
        <p:nvSpPr>
          <p:cNvPr id="5" name="Marcador de contenido 4">
            <a:extLst>
              <a:ext uri="{FF2B5EF4-FFF2-40B4-BE49-F238E27FC236}">
                <a16:creationId xmlns:a16="http://schemas.microsoft.com/office/drawing/2014/main" id="{29F2F144-B419-47A6-A6DF-5B8194E5D611}"/>
              </a:ext>
            </a:extLst>
          </p:cNvPr>
          <p:cNvSpPr>
            <a:spLocks noGrp="1"/>
          </p:cNvSpPr>
          <p:nvPr>
            <p:ph idx="1"/>
          </p:nvPr>
        </p:nvSpPr>
        <p:spPr/>
        <p:txBody>
          <a:bodyPr>
            <a:normAutofit/>
          </a:bodyPr>
          <a:lstStyle/>
          <a:p>
            <a:pPr marL="0" indent="0" algn="just">
              <a:buNone/>
            </a:pPr>
            <a:r>
              <a:rPr lang="es-MX" sz="2000" dirty="0"/>
              <a:t>En el expediente obran notas periodísticas como elementos para determinar su fuerza indicaría</a:t>
            </a:r>
            <a:endParaRPr lang="es-MX" sz="2000" b="1" dirty="0"/>
          </a:p>
          <a:p>
            <a:pPr marL="0" indent="0" algn="just">
              <a:buNone/>
            </a:pPr>
            <a:r>
              <a:rPr lang="es-MX" sz="2000" dirty="0"/>
              <a:t>Se utilizaron pruebas documentales públicas, documentales privadas, </a:t>
            </a:r>
            <a:r>
              <a:rPr lang="es-MX" sz="2000" dirty="0" err="1"/>
              <a:t>presuncionales</a:t>
            </a:r>
            <a:r>
              <a:rPr lang="es-MX" sz="2000" dirty="0"/>
              <a:t>, en su doble aspecto legal y humana, instrumental de actuaciones, testimoniales y pericial contable</a:t>
            </a:r>
          </a:p>
          <a:p>
            <a:pPr marL="0" indent="0" algn="just">
              <a:buNone/>
            </a:pPr>
            <a:r>
              <a:rPr lang="es-MX" sz="2000" dirty="0"/>
              <a:t>Se indagó a la persona moral “Impulso Democrático A.C.”, a la que se quiso utilizar para diluir datos de ilícitos cometidos, así como la realización del Sorteo “Milenio Millonario”</a:t>
            </a:r>
          </a:p>
        </p:txBody>
      </p:sp>
    </p:spTree>
    <p:extLst>
      <p:ext uri="{BB962C8B-B14F-4D97-AF65-F5344CB8AC3E}">
        <p14:creationId xmlns:p14="http://schemas.microsoft.com/office/powerpoint/2010/main" val="262967188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9A95E8F-4BB8-4CA5-88AB-BEA391F1D279}"/>
              </a:ext>
            </a:extLst>
          </p:cNvPr>
          <p:cNvSpPr>
            <a:spLocks noGrp="1"/>
          </p:cNvSpPr>
          <p:nvPr>
            <p:ph type="title"/>
          </p:nvPr>
        </p:nvSpPr>
        <p:spPr/>
        <p:txBody>
          <a:bodyPr/>
          <a:lstStyle/>
          <a:p>
            <a:r>
              <a:rPr lang="es-MX" dirty="0"/>
              <a:t>Continua el “Caso Pemex Gate”</a:t>
            </a:r>
          </a:p>
        </p:txBody>
      </p:sp>
      <p:sp>
        <p:nvSpPr>
          <p:cNvPr id="3" name="Marcador de contenido 2">
            <a:extLst>
              <a:ext uri="{FF2B5EF4-FFF2-40B4-BE49-F238E27FC236}">
                <a16:creationId xmlns:a16="http://schemas.microsoft.com/office/drawing/2014/main" id="{F2EC6F6C-7219-4EBF-981E-85904615D0A1}"/>
              </a:ext>
            </a:extLst>
          </p:cNvPr>
          <p:cNvSpPr>
            <a:spLocks noGrp="1"/>
          </p:cNvSpPr>
          <p:nvPr>
            <p:ph idx="1"/>
          </p:nvPr>
        </p:nvSpPr>
        <p:spPr/>
        <p:txBody>
          <a:bodyPr>
            <a:normAutofit/>
          </a:bodyPr>
          <a:lstStyle/>
          <a:p>
            <a:pPr marL="0" indent="0" algn="just">
              <a:buNone/>
            </a:pPr>
            <a:r>
              <a:rPr lang="es-MX" sz="2000" dirty="0"/>
              <a:t>La sentencia ratifica la multa impuesta por el Consejo General del IFE, para lo cual se debía suprimir totalmente la entrega de las ministraciones de financiamiento que le correspondían por concepto de gasto ordinario permanente en el año 2003, a partir del mes siguiente en que terminara el plazo de impugnación ante el TEPJF o al mes siguiente de notificada la sentencia correspondiente, y en 2004, la reducción del 50 % de las ministraciones por gasto ordinario permanente, mensualmente hasta que complemente el monto total de la multa.</a:t>
            </a:r>
          </a:p>
          <a:p>
            <a:pPr marL="0" indent="0" algn="just">
              <a:buNone/>
            </a:pPr>
            <a:r>
              <a:rPr lang="es-MX" sz="2000" dirty="0"/>
              <a:t>Se aprobó por mayoría de votos y obra en expediente un Voto Particular, suscrito por tres miembros del pleno de la Sala Superior</a:t>
            </a:r>
          </a:p>
        </p:txBody>
      </p:sp>
    </p:spTree>
    <p:extLst>
      <p:ext uri="{BB962C8B-B14F-4D97-AF65-F5344CB8AC3E}">
        <p14:creationId xmlns:p14="http://schemas.microsoft.com/office/powerpoint/2010/main" val="373641415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a:extLst>
              <a:ext uri="{FF2B5EF4-FFF2-40B4-BE49-F238E27FC236}">
                <a16:creationId xmlns:a16="http://schemas.microsoft.com/office/drawing/2014/main" id="{5225C339-9CD1-4C98-ACC9-308D3F84EB30}"/>
              </a:ext>
            </a:extLst>
          </p:cNvPr>
          <p:cNvSpPr>
            <a:spLocks noGrp="1"/>
          </p:cNvSpPr>
          <p:nvPr>
            <p:ph type="title"/>
          </p:nvPr>
        </p:nvSpPr>
        <p:spPr/>
        <p:txBody>
          <a:bodyPr/>
          <a:lstStyle/>
          <a:p>
            <a:r>
              <a:rPr lang="es-MX" dirty="0"/>
              <a:t>FUENTES Y MEDIOS DE PRUEBA</a:t>
            </a:r>
          </a:p>
        </p:txBody>
      </p:sp>
      <p:sp>
        <p:nvSpPr>
          <p:cNvPr id="4" name="Marcador de contenido 3">
            <a:extLst>
              <a:ext uri="{FF2B5EF4-FFF2-40B4-BE49-F238E27FC236}">
                <a16:creationId xmlns:a16="http://schemas.microsoft.com/office/drawing/2014/main" id="{0B8E7F91-5437-43CB-A415-493958F997D2}"/>
              </a:ext>
            </a:extLst>
          </p:cNvPr>
          <p:cNvSpPr>
            <a:spLocks noGrp="1"/>
          </p:cNvSpPr>
          <p:nvPr>
            <p:ph idx="1"/>
          </p:nvPr>
        </p:nvSpPr>
        <p:spPr/>
        <p:txBody>
          <a:bodyPr>
            <a:normAutofit/>
          </a:bodyPr>
          <a:lstStyle/>
          <a:p>
            <a:pPr marL="0" indent="0" algn="just">
              <a:buNone/>
            </a:pPr>
            <a:r>
              <a:rPr lang="es-MX" sz="2000" dirty="0"/>
              <a:t>Fuentes de prueba – Es lo que se da en la realidad y que constituye el material que deberá probarse, es decir, que si sucedió y en la forma que se manifiesta que sucedió, ejemplos: Conductas y relaciones humanas; se ejerció violencia sobre los electores. Acontecimientos físicos o naturales; llovía intensamente en la zona y eso impidió entregar el paquete electoral, con oportunidad en el Consejo Distrital correspondiente.</a:t>
            </a:r>
          </a:p>
          <a:p>
            <a:pPr marL="0" indent="0" algn="just">
              <a:buNone/>
            </a:pPr>
            <a:r>
              <a:rPr lang="es-MX" sz="2000" dirty="0"/>
              <a:t>Medios de prueba – Es la incorporación o acceso a las fuentes de prueba, por ejemplo: La fotografía o el video en donde se puede observar esa violencia ejercida sobre los electores, o el reporte local  del servicio meteorológico del día y el horario en que se debían entregar los paquetes electorales </a:t>
            </a:r>
          </a:p>
        </p:txBody>
      </p:sp>
    </p:spTree>
    <p:extLst>
      <p:ext uri="{BB962C8B-B14F-4D97-AF65-F5344CB8AC3E}">
        <p14:creationId xmlns:p14="http://schemas.microsoft.com/office/powerpoint/2010/main" val="171368961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68783E-61B8-45BC-8F79-A52C28E926CD}"/>
              </a:ext>
            </a:extLst>
          </p:cNvPr>
          <p:cNvSpPr>
            <a:spLocks noGrp="1"/>
          </p:cNvSpPr>
          <p:nvPr>
            <p:ph type="title"/>
          </p:nvPr>
        </p:nvSpPr>
        <p:spPr/>
        <p:txBody>
          <a:bodyPr/>
          <a:lstStyle/>
          <a:p>
            <a:r>
              <a:rPr lang="es-MX" dirty="0"/>
              <a:t>Principios Rectores de la Prueba </a:t>
            </a:r>
          </a:p>
        </p:txBody>
      </p:sp>
      <p:sp>
        <p:nvSpPr>
          <p:cNvPr id="3" name="Marcador de contenido 2">
            <a:extLst>
              <a:ext uri="{FF2B5EF4-FFF2-40B4-BE49-F238E27FC236}">
                <a16:creationId xmlns:a16="http://schemas.microsoft.com/office/drawing/2014/main" id="{4ADAC645-4B21-4725-87F3-193B839AB89E}"/>
              </a:ext>
            </a:extLst>
          </p:cNvPr>
          <p:cNvSpPr>
            <a:spLocks noGrp="1"/>
          </p:cNvSpPr>
          <p:nvPr>
            <p:ph idx="1"/>
          </p:nvPr>
        </p:nvSpPr>
        <p:spPr/>
        <p:txBody>
          <a:bodyPr>
            <a:normAutofit/>
          </a:bodyPr>
          <a:lstStyle/>
          <a:p>
            <a:pPr marL="0" indent="0" algn="just">
              <a:buNone/>
            </a:pPr>
            <a:r>
              <a:rPr lang="es-MX" sz="2000" dirty="0"/>
              <a:t>1) Necesidad de la prueba – Solo puede demostrarse lo ocurrido mediante las pruebas judiciales, no con conocimientos privados del juez</a:t>
            </a:r>
          </a:p>
          <a:p>
            <a:pPr marL="0" indent="0" algn="just">
              <a:buNone/>
            </a:pPr>
            <a:r>
              <a:rPr lang="es-MX" sz="2000" dirty="0"/>
              <a:t>2) Inmediación y dirección del juez – El juez debe decidir, frente a la prueba,  su admisión y valoración</a:t>
            </a:r>
          </a:p>
          <a:p>
            <a:pPr marL="0" indent="0" algn="just">
              <a:buNone/>
            </a:pPr>
            <a:r>
              <a:rPr lang="es-MX" sz="2000" dirty="0"/>
              <a:t>3) Publicidad de la prueba – Las partes deben tener acceso a las pruebas, analizarlas y objetarlas</a:t>
            </a:r>
          </a:p>
          <a:p>
            <a:pPr marL="0" indent="0" algn="just">
              <a:buNone/>
            </a:pPr>
            <a:r>
              <a:rPr lang="es-MX" sz="2000" dirty="0"/>
              <a:t>4) Dispositivo – Solamente las partes pueden probar</a:t>
            </a:r>
          </a:p>
          <a:p>
            <a:pPr marL="0" indent="0" algn="just">
              <a:buNone/>
            </a:pPr>
            <a:r>
              <a:rPr lang="es-MX" sz="2000" dirty="0"/>
              <a:t>5) Inquisitivo – Permite al juez la investigación de oficio de los hechos</a:t>
            </a:r>
          </a:p>
          <a:p>
            <a:pPr marL="0" indent="0" algn="just">
              <a:buNone/>
            </a:pPr>
            <a:r>
              <a:rPr lang="es-MX" sz="2000" dirty="0"/>
              <a:t>6) Igualdad de oportunidades – Las partes tienen igualdad de derecho para ofrecer o solicitar la práctica de pruebas</a:t>
            </a:r>
          </a:p>
        </p:txBody>
      </p:sp>
    </p:spTree>
    <p:extLst>
      <p:ext uri="{BB962C8B-B14F-4D97-AF65-F5344CB8AC3E}">
        <p14:creationId xmlns:p14="http://schemas.microsoft.com/office/powerpoint/2010/main" val="352917989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8EE803-A0C7-447D-8938-505F35F040FA}"/>
              </a:ext>
            </a:extLst>
          </p:cNvPr>
          <p:cNvSpPr>
            <a:spLocks noGrp="1"/>
          </p:cNvSpPr>
          <p:nvPr>
            <p:ph type="title"/>
          </p:nvPr>
        </p:nvSpPr>
        <p:spPr/>
        <p:txBody>
          <a:bodyPr/>
          <a:lstStyle/>
          <a:p>
            <a:r>
              <a:rPr lang="es-MX" dirty="0"/>
              <a:t>Principios rectores de la prueba</a:t>
            </a:r>
          </a:p>
        </p:txBody>
      </p:sp>
      <p:sp>
        <p:nvSpPr>
          <p:cNvPr id="3" name="Marcador de contenido 2">
            <a:extLst>
              <a:ext uri="{FF2B5EF4-FFF2-40B4-BE49-F238E27FC236}">
                <a16:creationId xmlns:a16="http://schemas.microsoft.com/office/drawing/2014/main" id="{BABE1370-EE6F-4724-8474-8BC2A8203943}"/>
              </a:ext>
            </a:extLst>
          </p:cNvPr>
          <p:cNvSpPr>
            <a:spLocks noGrp="1"/>
          </p:cNvSpPr>
          <p:nvPr>
            <p:ph idx="1"/>
          </p:nvPr>
        </p:nvSpPr>
        <p:spPr/>
        <p:txBody>
          <a:bodyPr>
            <a:normAutofit/>
          </a:bodyPr>
          <a:lstStyle/>
          <a:p>
            <a:pPr marL="0" indent="0">
              <a:buNone/>
            </a:pPr>
            <a:r>
              <a:rPr lang="es-MX" sz="2000" dirty="0"/>
              <a:t>Contradicción de la prueba – La parte a la que perjudica una prueba debe conocerla, discutirla y contraprobarla</a:t>
            </a:r>
          </a:p>
          <a:p>
            <a:pPr marL="0" indent="0" algn="just">
              <a:buNone/>
            </a:pPr>
            <a:r>
              <a:rPr lang="es-MX" sz="2000" dirty="0"/>
              <a:t>Adquisición de la prueba – La prueba que legalmente obra en autos debe tomarse en cuenta para determinar la existencia o inexistencia de un hecho, esto independientemente de que sea en beneficio o perjuicio de la parte que la aportó</a:t>
            </a:r>
          </a:p>
          <a:p>
            <a:pPr marL="0" indent="0" algn="just">
              <a:buNone/>
            </a:pPr>
            <a:r>
              <a:rPr lang="es-MX" sz="2000" dirty="0"/>
              <a:t>Unidad de la prueba – Todos los elementos probatorios de un proceso judicial forman una unidad y de esa manera debe ser valorado por el juez</a:t>
            </a:r>
          </a:p>
        </p:txBody>
      </p:sp>
    </p:spTree>
    <p:extLst>
      <p:ext uri="{BB962C8B-B14F-4D97-AF65-F5344CB8AC3E}">
        <p14:creationId xmlns:p14="http://schemas.microsoft.com/office/powerpoint/2010/main" val="24789272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a:extLst>
              <a:ext uri="{FF2B5EF4-FFF2-40B4-BE49-F238E27FC236}">
                <a16:creationId xmlns:a16="http://schemas.microsoft.com/office/drawing/2014/main" id="{7BE51A58-55E3-4A49-9415-60BE917E8ACA}"/>
              </a:ext>
            </a:extLst>
          </p:cNvPr>
          <p:cNvSpPr/>
          <p:nvPr/>
        </p:nvSpPr>
        <p:spPr>
          <a:xfrm>
            <a:off x="434536" y="1501669"/>
            <a:ext cx="8331200" cy="1704249"/>
          </a:xfrm>
          <a:prstGeom prst="rect">
            <a:avLst/>
          </a:prstGeom>
          <a:ln w="28575">
            <a:solidFill>
              <a:srgbClr val="B2ADDD"/>
            </a:solidFill>
          </a:ln>
        </p:spPr>
        <p:txBody>
          <a:bodyPr wrap="square">
            <a:spAutoFit/>
          </a:bodyPr>
          <a:lstStyle/>
          <a:p>
            <a:pPr algn="just">
              <a:lnSpc>
                <a:spcPct val="150000"/>
              </a:lnSpc>
              <a:spcAft>
                <a:spcPts val="750"/>
              </a:spcAft>
            </a:pPr>
            <a:r>
              <a:rPr lang="es-MX" kern="1200" dirty="0">
                <a:solidFill>
                  <a:srgbClr val="000000"/>
                </a:solidFill>
                <a:effectLst/>
                <a:latin typeface="Arial" panose="020B0604020202020204" pitchFamily="34" charset="0"/>
                <a:ea typeface="MS Mincho" panose="02020609040205080304" pitchFamily="49" charset="-128"/>
                <a:cs typeface="Times New Roman" panose="02020603050405020304" pitchFamily="18" charset="0"/>
              </a:rPr>
              <a:t>Gascón Abellán sostiene que la prueba </a:t>
            </a:r>
            <a:r>
              <a:rPr lang="es-MX" b="1" kern="1200" dirty="0">
                <a:solidFill>
                  <a:srgbClr val="2A2559"/>
                </a:solidFill>
                <a:effectLst/>
                <a:latin typeface="Arial" panose="020B0604020202020204" pitchFamily="34" charset="0"/>
                <a:ea typeface="MS Mincho" panose="02020609040205080304" pitchFamily="49" charset="-128"/>
                <a:cs typeface="Times New Roman" panose="02020603050405020304" pitchFamily="18" charset="0"/>
              </a:rPr>
              <a:t>es un instrumento de conocimiento </a:t>
            </a:r>
            <a:r>
              <a:rPr lang="es-MX" kern="1200" dirty="0">
                <a:solidFill>
                  <a:srgbClr val="000000"/>
                </a:solidFill>
                <a:effectLst/>
                <a:latin typeface="Arial" panose="020B0604020202020204" pitchFamily="34" charset="0"/>
                <a:ea typeface="MS Mincho" panose="02020609040205080304" pitchFamily="49" charset="-128"/>
                <a:cs typeface="Times New Roman" panose="02020603050405020304" pitchFamily="18" charset="0"/>
              </a:rPr>
              <a:t>que tiene como </a:t>
            </a:r>
            <a:r>
              <a:rPr lang="es-MX" b="1" kern="1200" dirty="0">
                <a:solidFill>
                  <a:srgbClr val="2A2559"/>
                </a:solidFill>
                <a:effectLst/>
                <a:latin typeface="Arial" panose="020B0604020202020204" pitchFamily="34" charset="0"/>
                <a:ea typeface="MS Mincho" panose="02020609040205080304" pitchFamily="49" charset="-128"/>
                <a:cs typeface="Times New Roman" panose="02020603050405020304" pitchFamily="18" charset="0"/>
              </a:rPr>
              <a:t>finalidad </a:t>
            </a:r>
            <a:r>
              <a:rPr lang="es-MX" kern="1200" dirty="0">
                <a:solidFill>
                  <a:srgbClr val="000000"/>
                </a:solidFill>
                <a:effectLst/>
                <a:latin typeface="Arial" panose="020B0604020202020204" pitchFamily="34" charset="0"/>
                <a:ea typeface="MS Mincho" panose="02020609040205080304" pitchFamily="49" charset="-128"/>
                <a:cs typeface="Times New Roman" panose="02020603050405020304" pitchFamily="18" charset="0"/>
              </a:rPr>
              <a:t>conocer o averiguar la verdad sobre hechos controvertidos; pero advierte que, al mismo tiempo, es una fuente de un conocimiento que es sólo probable.</a:t>
            </a:r>
            <a:endParaRPr lang="es-MX" dirty="0">
              <a:effectLst/>
              <a:latin typeface="Times New Roman" panose="02020603050405020304" pitchFamily="18" charset="0"/>
              <a:ea typeface="Times New Roman" panose="02020603050405020304" pitchFamily="18" charset="0"/>
            </a:endParaRPr>
          </a:p>
        </p:txBody>
      </p:sp>
      <p:sp>
        <p:nvSpPr>
          <p:cNvPr id="5" name="Rectángulo 4">
            <a:extLst>
              <a:ext uri="{FF2B5EF4-FFF2-40B4-BE49-F238E27FC236}">
                <a16:creationId xmlns:a16="http://schemas.microsoft.com/office/drawing/2014/main" id="{6845ABD5-C3D3-4808-BBD9-17BEC7D1B153}"/>
              </a:ext>
            </a:extLst>
          </p:cNvPr>
          <p:cNvSpPr/>
          <p:nvPr/>
        </p:nvSpPr>
        <p:spPr>
          <a:xfrm>
            <a:off x="434536" y="3603811"/>
            <a:ext cx="8331200" cy="873252"/>
          </a:xfrm>
          <a:prstGeom prst="rect">
            <a:avLst/>
          </a:prstGeom>
          <a:ln w="28575">
            <a:solidFill>
              <a:srgbClr val="B2ADDD"/>
            </a:solidFill>
          </a:ln>
        </p:spPr>
        <p:txBody>
          <a:bodyPr wrap="square">
            <a:spAutoFit/>
          </a:bodyPr>
          <a:lstStyle/>
          <a:p>
            <a:pPr algn="just">
              <a:lnSpc>
                <a:spcPct val="150000"/>
              </a:lnSpc>
              <a:spcAft>
                <a:spcPts val="750"/>
              </a:spcAft>
            </a:pPr>
            <a:r>
              <a:rPr lang="es-MX" dirty="0">
                <a:solidFill>
                  <a:srgbClr val="000000"/>
                </a:solidFill>
                <a:latin typeface="Arial" panose="020B0604020202020204" pitchFamily="34" charset="0"/>
                <a:ea typeface="Times New Roman" panose="02020603050405020304" pitchFamily="18" charset="0"/>
              </a:rPr>
              <a:t>Couture considera que la prueba </a:t>
            </a:r>
            <a:r>
              <a:rPr lang="es-MX" b="1" dirty="0">
                <a:solidFill>
                  <a:srgbClr val="2A2559"/>
                </a:solidFill>
                <a:latin typeface="Arial" panose="020B0604020202020204" pitchFamily="34" charset="0"/>
                <a:ea typeface="Times New Roman" panose="02020603050405020304" pitchFamily="18" charset="0"/>
              </a:rPr>
              <a:t>es la acción </a:t>
            </a:r>
            <a:r>
              <a:rPr lang="es-MX" dirty="0">
                <a:solidFill>
                  <a:srgbClr val="000000"/>
                </a:solidFill>
                <a:latin typeface="Arial" panose="020B0604020202020204" pitchFamily="34" charset="0"/>
                <a:ea typeface="Times New Roman" panose="02020603050405020304" pitchFamily="18" charset="0"/>
              </a:rPr>
              <a:t>que permite demostrar o </a:t>
            </a:r>
            <a:r>
              <a:rPr lang="es-MX" b="1" dirty="0">
                <a:solidFill>
                  <a:srgbClr val="2A2559"/>
                </a:solidFill>
                <a:latin typeface="Arial" panose="020B0604020202020204" pitchFamily="34" charset="0"/>
                <a:ea typeface="Times New Roman" panose="02020603050405020304" pitchFamily="18" charset="0"/>
              </a:rPr>
              <a:t>verificar</a:t>
            </a:r>
            <a:r>
              <a:rPr lang="es-MX" dirty="0">
                <a:solidFill>
                  <a:srgbClr val="000000"/>
                </a:solidFill>
                <a:latin typeface="Arial" panose="020B0604020202020204" pitchFamily="34" charset="0"/>
                <a:ea typeface="Times New Roman" panose="02020603050405020304" pitchFamily="18" charset="0"/>
              </a:rPr>
              <a:t> </a:t>
            </a:r>
            <a:r>
              <a:rPr lang="es-MX" b="1" dirty="0">
                <a:solidFill>
                  <a:srgbClr val="2A2559"/>
                </a:solidFill>
                <a:latin typeface="Arial" panose="020B0604020202020204" pitchFamily="34" charset="0"/>
                <a:ea typeface="Times New Roman" panose="02020603050405020304" pitchFamily="18" charset="0"/>
              </a:rPr>
              <a:t>la</a:t>
            </a:r>
            <a:r>
              <a:rPr lang="es-MX" dirty="0">
                <a:solidFill>
                  <a:srgbClr val="000000"/>
                </a:solidFill>
                <a:latin typeface="Arial" panose="020B0604020202020204" pitchFamily="34" charset="0"/>
                <a:ea typeface="Times New Roman" panose="02020603050405020304" pitchFamily="18" charset="0"/>
              </a:rPr>
              <a:t> v</a:t>
            </a:r>
            <a:r>
              <a:rPr lang="es-MX" b="1" dirty="0">
                <a:solidFill>
                  <a:srgbClr val="2A2559"/>
                </a:solidFill>
                <a:latin typeface="Arial" panose="020B0604020202020204" pitchFamily="34" charset="0"/>
                <a:ea typeface="Times New Roman" panose="02020603050405020304" pitchFamily="18" charset="0"/>
              </a:rPr>
              <a:t>erdad </a:t>
            </a:r>
            <a:r>
              <a:rPr lang="es-MX" dirty="0">
                <a:solidFill>
                  <a:srgbClr val="000000"/>
                </a:solidFill>
                <a:latin typeface="Arial" panose="020B0604020202020204" pitchFamily="34" charset="0"/>
                <a:ea typeface="Times New Roman" panose="02020603050405020304" pitchFamily="18" charset="0"/>
              </a:rPr>
              <a:t>o </a:t>
            </a:r>
            <a:r>
              <a:rPr lang="es-MX" b="1" dirty="0">
                <a:solidFill>
                  <a:srgbClr val="2A2559"/>
                </a:solidFill>
                <a:latin typeface="Arial" panose="020B0604020202020204" pitchFamily="34" charset="0"/>
                <a:ea typeface="Times New Roman" panose="02020603050405020304" pitchFamily="18" charset="0"/>
              </a:rPr>
              <a:t>la corrección </a:t>
            </a:r>
            <a:r>
              <a:rPr lang="es-MX" dirty="0">
                <a:solidFill>
                  <a:srgbClr val="000000"/>
                </a:solidFill>
                <a:latin typeface="Arial" panose="020B0604020202020204" pitchFamily="34" charset="0"/>
                <a:ea typeface="Times New Roman" panose="02020603050405020304" pitchFamily="18" charset="0"/>
              </a:rPr>
              <a:t>de una afirmación.  </a:t>
            </a:r>
            <a:endParaRPr lang="es-MX" dirty="0">
              <a:effectLst/>
              <a:latin typeface="Times New Roman" panose="02020603050405020304" pitchFamily="18" charset="0"/>
              <a:ea typeface="Times New Roman" panose="02020603050405020304" pitchFamily="18" charset="0"/>
            </a:endParaRPr>
          </a:p>
        </p:txBody>
      </p:sp>
      <p:sp>
        <p:nvSpPr>
          <p:cNvPr id="7" name="Text Box 28">
            <a:extLst>
              <a:ext uri="{FF2B5EF4-FFF2-40B4-BE49-F238E27FC236}">
                <a16:creationId xmlns:a16="http://schemas.microsoft.com/office/drawing/2014/main" id="{F1982548-67FA-463C-9912-97B123518421}"/>
              </a:ext>
            </a:extLst>
          </p:cNvPr>
          <p:cNvSpPr txBox="1">
            <a:spLocks noGrp="1" noChangeArrowheads="1"/>
          </p:cNvSpPr>
          <p:nvPr>
            <p:ph type="title"/>
          </p:nvPr>
        </p:nvSpPr>
        <p:spPr bwMode="auto">
          <a:xfrm>
            <a:off x="2225641" y="909012"/>
            <a:ext cx="4457698" cy="369332"/>
          </a:xfrm>
          <a:prstGeom prst="rect">
            <a:avLst/>
          </a:prstGeom>
          <a:noFill/>
          <a:ln w="28575" algn="ctr">
            <a:solidFill>
              <a:srgbClr val="B2ADDD"/>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defTabSz="457200"/>
            <a:r>
              <a:rPr lang="es-MX" altLang="es-MX" sz="2000" b="0" dirty="0">
                <a:solidFill>
                  <a:schemeClr val="accent2">
                    <a:lumMod val="50000"/>
                  </a:schemeClr>
                </a:solidFill>
                <a:latin typeface="+mj-lt"/>
                <a:ea typeface="+mn-ea"/>
                <a:cs typeface="Arial" panose="020B0604020202020204" pitchFamily="34" charset="0"/>
              </a:rPr>
              <a:t>Concepto y objeto de la prueba</a:t>
            </a:r>
            <a:endParaRPr lang="es-ES" altLang="es-MX" sz="2000" b="0" dirty="0">
              <a:solidFill>
                <a:schemeClr val="accent2">
                  <a:lumMod val="50000"/>
                </a:schemeClr>
              </a:solidFill>
              <a:latin typeface="+mj-lt"/>
              <a:ea typeface="+mn-ea"/>
              <a:cs typeface="Arial" panose="020B0604020202020204" pitchFamily="34" charset="0"/>
            </a:endParaRPr>
          </a:p>
        </p:txBody>
      </p:sp>
      <p:sp>
        <p:nvSpPr>
          <p:cNvPr id="12" name="Rectángulo: esquinas redondeadas 11">
            <a:extLst>
              <a:ext uri="{FF2B5EF4-FFF2-40B4-BE49-F238E27FC236}">
                <a16:creationId xmlns:a16="http://schemas.microsoft.com/office/drawing/2014/main" id="{2E45AA37-5188-41FC-83CE-5B86735EA5D7}"/>
              </a:ext>
            </a:extLst>
          </p:cNvPr>
          <p:cNvSpPr/>
          <p:nvPr/>
        </p:nvSpPr>
        <p:spPr>
          <a:xfrm>
            <a:off x="3404382" y="5440739"/>
            <a:ext cx="1674054" cy="48507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900" dirty="0">
                <a:solidFill>
                  <a:srgbClr val="2A2559"/>
                </a:solidFill>
                <a:latin typeface="Arial" panose="020B0604020202020204" pitchFamily="34" charset="0"/>
                <a:cs typeface="Arial" panose="020B0604020202020204" pitchFamily="34" charset="0"/>
              </a:rPr>
              <a:t>Gascón 2003, 5</a:t>
            </a:r>
          </a:p>
        </p:txBody>
      </p:sp>
      <p:sp>
        <p:nvSpPr>
          <p:cNvPr id="13" name="Rectángulo: esquinas redondeadas 12">
            <a:extLst>
              <a:ext uri="{FF2B5EF4-FFF2-40B4-BE49-F238E27FC236}">
                <a16:creationId xmlns:a16="http://schemas.microsoft.com/office/drawing/2014/main" id="{0811A8FF-70FA-43F7-9B4B-7584E1FC7207}"/>
              </a:ext>
            </a:extLst>
          </p:cNvPr>
          <p:cNvSpPr/>
          <p:nvPr/>
        </p:nvSpPr>
        <p:spPr>
          <a:xfrm>
            <a:off x="5209264" y="5438391"/>
            <a:ext cx="2753050" cy="48507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900" dirty="0">
                <a:solidFill>
                  <a:srgbClr val="2A2559"/>
                </a:solidFill>
                <a:latin typeface="Arial" panose="020B0604020202020204" pitchFamily="34" charset="0"/>
                <a:cs typeface="Arial" panose="020B0604020202020204" pitchFamily="34" charset="0"/>
              </a:rPr>
              <a:t>Couture citado por Báez y Cienfuegos 2002, 177</a:t>
            </a:r>
          </a:p>
        </p:txBody>
      </p:sp>
      <p:sp>
        <p:nvSpPr>
          <p:cNvPr id="14" name="Rectángulo redondeado 3">
            <a:extLst>
              <a:ext uri="{FF2B5EF4-FFF2-40B4-BE49-F238E27FC236}">
                <a16:creationId xmlns:a16="http://schemas.microsoft.com/office/drawing/2014/main" id="{CF67D5AB-6EF2-4CEA-88F5-334564F1C93D}"/>
              </a:ext>
            </a:extLst>
          </p:cNvPr>
          <p:cNvSpPr/>
          <p:nvPr/>
        </p:nvSpPr>
        <p:spPr>
          <a:xfrm>
            <a:off x="3601331" y="28137"/>
            <a:ext cx="5542677" cy="46423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dirty="0">
                <a:solidFill>
                  <a:schemeClr val="accent2">
                    <a:lumMod val="50000"/>
                  </a:schemeClr>
                </a:solidFill>
                <a:latin typeface="+mj-lt"/>
                <a:cs typeface="Arial" panose="020B0604020202020204" pitchFamily="34" charset="0"/>
              </a:rPr>
              <a:t> La Prueba (generalidades) 1</a:t>
            </a:r>
          </a:p>
        </p:txBody>
      </p:sp>
    </p:spTree>
    <p:extLst>
      <p:ext uri="{BB962C8B-B14F-4D97-AF65-F5344CB8AC3E}">
        <p14:creationId xmlns:p14="http://schemas.microsoft.com/office/powerpoint/2010/main" val="2028311499"/>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F54A7F1-72B4-4573-990C-41DA6AACC2B3}"/>
              </a:ext>
            </a:extLst>
          </p:cNvPr>
          <p:cNvSpPr>
            <a:spLocks noGrp="1"/>
          </p:cNvSpPr>
          <p:nvPr>
            <p:ph type="title"/>
          </p:nvPr>
        </p:nvSpPr>
        <p:spPr/>
        <p:txBody>
          <a:bodyPr/>
          <a:lstStyle/>
          <a:p>
            <a:r>
              <a:rPr lang="es-MX" dirty="0"/>
              <a:t>Jurisprudencia y Tesis recomendadas</a:t>
            </a:r>
          </a:p>
        </p:txBody>
      </p:sp>
      <p:sp>
        <p:nvSpPr>
          <p:cNvPr id="3" name="Marcador de contenido 2">
            <a:extLst>
              <a:ext uri="{FF2B5EF4-FFF2-40B4-BE49-F238E27FC236}">
                <a16:creationId xmlns:a16="http://schemas.microsoft.com/office/drawing/2014/main" id="{66D4DAD0-B53F-459B-AD24-68C21F199599}"/>
              </a:ext>
            </a:extLst>
          </p:cNvPr>
          <p:cNvSpPr>
            <a:spLocks noGrp="1"/>
          </p:cNvSpPr>
          <p:nvPr>
            <p:ph idx="1"/>
          </p:nvPr>
        </p:nvSpPr>
        <p:spPr/>
        <p:txBody>
          <a:bodyPr>
            <a:normAutofit lnSpcReduction="10000"/>
          </a:bodyPr>
          <a:lstStyle/>
          <a:p>
            <a:pPr marL="0" indent="0">
              <a:buNone/>
            </a:pPr>
            <a:r>
              <a:rPr lang="es-MX" sz="2000" dirty="0"/>
              <a:t>19/2008. </a:t>
            </a:r>
            <a:r>
              <a:rPr lang="es-MX" sz="2000" b="1" dirty="0"/>
              <a:t>ADQUISICIÓN PROCESAL EN MATERIA ELECTORAL</a:t>
            </a:r>
          </a:p>
          <a:p>
            <a:pPr marL="0" indent="0" algn="just">
              <a:buNone/>
            </a:pPr>
            <a:r>
              <a:rPr lang="es-MX" sz="2000" dirty="0"/>
              <a:t>6/2005 </a:t>
            </a:r>
            <a:r>
              <a:rPr lang="es-MX" sz="2000" b="1" dirty="0"/>
              <a:t>PRUEBAS TÉCNICAS, PERTENECEN AL GÉNERO DOCUMENTOS, AÚN CUANDO EN ALGUNAS LEYES TIENEN REGULACIÓN ESPECÍFICA</a:t>
            </a:r>
          </a:p>
          <a:p>
            <a:pPr marL="0" indent="0" algn="just">
              <a:buNone/>
            </a:pPr>
            <a:r>
              <a:rPr lang="es-MX" sz="2000" dirty="0"/>
              <a:t>45/2002 </a:t>
            </a:r>
            <a:r>
              <a:rPr lang="es-MX" sz="2000" b="1" dirty="0"/>
              <a:t>PRUEBAS DOCUMENTALES. SUS ALCANCES</a:t>
            </a:r>
            <a:endParaRPr lang="es-MX" sz="2000" dirty="0"/>
          </a:p>
          <a:p>
            <a:pPr marL="0" indent="0" algn="just">
              <a:buNone/>
            </a:pPr>
            <a:r>
              <a:rPr lang="es-MX" sz="2000" dirty="0"/>
              <a:t>Tesis XXVI/2018 </a:t>
            </a:r>
            <a:r>
              <a:rPr lang="es-MX" sz="2000" b="1" dirty="0"/>
              <a:t>DICTAMEN ANTROPOLÓGICO. ES UNA FACULTAD QUE PUEDE SER ACORDADA PREFERENTEMENTE MEDIANTE ACTUACIÓN COLEGIADA DEL ÓRGANO JUDICIAL</a:t>
            </a:r>
          </a:p>
          <a:p>
            <a:pPr marL="0" indent="0" algn="just">
              <a:buNone/>
            </a:pPr>
            <a:r>
              <a:rPr lang="es-MX" sz="2000" dirty="0"/>
              <a:t>36/2014 </a:t>
            </a:r>
            <a:r>
              <a:rPr lang="es-MX" sz="2000" b="1" dirty="0"/>
              <a:t>PRUEBAS TÉCNICAS. POR SU NATURALEZA REQUIEREN DE LA DESCRIPCIÓN PRECISA DE LOS HECHOS Y CIRCUNSTANCIAS QUE SE PRETENDEN MOSTRAR</a:t>
            </a:r>
          </a:p>
          <a:p>
            <a:pPr marL="0" indent="0" algn="just">
              <a:buNone/>
            </a:pPr>
            <a:r>
              <a:rPr lang="es-MX" sz="2000" dirty="0"/>
              <a:t>10/2012. </a:t>
            </a:r>
            <a:r>
              <a:rPr lang="es-MX" sz="2000" b="1" dirty="0"/>
              <a:t>GRABACIÓN DE COMUNICACIONES PRIVADAS. CARECE DE VALOR PROBATORIO EN MATERIA ELECTORAL</a:t>
            </a:r>
            <a:endParaRPr lang="es-MX" sz="2000" dirty="0"/>
          </a:p>
          <a:p>
            <a:pPr marL="0" indent="0" algn="just">
              <a:buNone/>
            </a:pPr>
            <a:endParaRPr lang="es-MX" sz="2000" b="1" dirty="0"/>
          </a:p>
        </p:txBody>
      </p:sp>
    </p:spTree>
    <p:extLst>
      <p:ext uri="{BB962C8B-B14F-4D97-AF65-F5344CB8AC3E}">
        <p14:creationId xmlns:p14="http://schemas.microsoft.com/office/powerpoint/2010/main" val="273969415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112DD2-3F7F-4A66-B15D-8F79226699AB}"/>
              </a:ext>
            </a:extLst>
          </p:cNvPr>
          <p:cNvSpPr>
            <a:spLocks noGrp="1"/>
          </p:cNvSpPr>
          <p:nvPr>
            <p:ph type="title"/>
          </p:nvPr>
        </p:nvSpPr>
        <p:spPr/>
        <p:txBody>
          <a:bodyPr/>
          <a:lstStyle/>
          <a:p>
            <a:r>
              <a:rPr lang="es-MX" b="0" dirty="0"/>
              <a:t>Jurisprudencia y tesis recomendadas</a:t>
            </a:r>
          </a:p>
        </p:txBody>
      </p:sp>
      <p:sp>
        <p:nvSpPr>
          <p:cNvPr id="3" name="Marcador de contenido 2">
            <a:extLst>
              <a:ext uri="{FF2B5EF4-FFF2-40B4-BE49-F238E27FC236}">
                <a16:creationId xmlns:a16="http://schemas.microsoft.com/office/drawing/2014/main" id="{8855FD19-CC17-466A-9C0D-E932005A95DD}"/>
              </a:ext>
            </a:extLst>
          </p:cNvPr>
          <p:cNvSpPr>
            <a:spLocks noGrp="1"/>
          </p:cNvSpPr>
          <p:nvPr>
            <p:ph idx="1"/>
          </p:nvPr>
        </p:nvSpPr>
        <p:spPr>
          <a:xfrm>
            <a:off x="489238" y="1921727"/>
            <a:ext cx="8165523" cy="3911889"/>
          </a:xfrm>
        </p:spPr>
        <p:txBody>
          <a:bodyPr>
            <a:normAutofit/>
          </a:bodyPr>
          <a:lstStyle/>
          <a:p>
            <a:pPr marL="0" indent="0" algn="just">
              <a:buNone/>
            </a:pPr>
            <a:r>
              <a:rPr lang="es-MX" sz="2000" dirty="0"/>
              <a:t>24/2010 </a:t>
            </a:r>
            <a:r>
              <a:rPr lang="es-MX" sz="2000" b="1" dirty="0"/>
              <a:t>MONITOREO DE RADIO Y TELEVISIÓN. LOS TESTIGOS DE TELEVISIÓN DEL INSTITUTO FEDERAL ELECTORAL TIENEN POR REGLA, VALOR PROBATORIO PLENO.</a:t>
            </a:r>
          </a:p>
          <a:p>
            <a:pPr marL="0" indent="0" algn="just">
              <a:buNone/>
            </a:pPr>
            <a:r>
              <a:rPr lang="es-MX" sz="2000" dirty="0"/>
              <a:t>4/2014 </a:t>
            </a:r>
            <a:r>
              <a:rPr lang="es-MX" sz="2000" b="1" dirty="0"/>
              <a:t>PRUEBAS TÉCNICAS. SON INSUFICIENTES, POR SI SOLAS, PARA ACREDITAR DE MANERA FEHACIENTE LOS HECHOS QUE CONTIENEN</a:t>
            </a:r>
          </a:p>
          <a:p>
            <a:pPr marL="0" indent="0" algn="just">
              <a:buNone/>
            </a:pPr>
            <a:r>
              <a:rPr lang="es-MX" sz="2000" dirty="0"/>
              <a:t>12/2002 </a:t>
            </a:r>
            <a:r>
              <a:rPr lang="es-MX" sz="2000" b="1" dirty="0"/>
              <a:t>PRUEBAS SUPERVENIENTES. SU SURGIMIENTO EXTEMPORÁNEO DEBE OBEDECER A CAUSAS AJENAS A LA VOLUNTAD DEL OFERENTE</a:t>
            </a:r>
          </a:p>
          <a:p>
            <a:pPr marL="0" indent="0" algn="just">
              <a:buNone/>
            </a:pPr>
            <a:r>
              <a:rPr lang="es-MX" sz="2000" dirty="0"/>
              <a:t>Tesis XLVI/2015. </a:t>
            </a:r>
            <a:r>
              <a:rPr lang="es-MX" sz="2000" b="1" dirty="0"/>
              <a:t>PERICIAL. POR SU NATURALEZA Y LOS CONOCIMIENTOS ESPECIALIZADOS QUE APORTA, CONSTITUYE UNA PRUEBA TÉCNICA</a:t>
            </a:r>
          </a:p>
          <a:p>
            <a:pPr marL="0" indent="0" algn="just">
              <a:buNone/>
            </a:pPr>
            <a:endParaRPr lang="es-MX" sz="2000" dirty="0"/>
          </a:p>
        </p:txBody>
      </p:sp>
    </p:spTree>
    <p:extLst>
      <p:ext uri="{BB962C8B-B14F-4D97-AF65-F5344CB8AC3E}">
        <p14:creationId xmlns:p14="http://schemas.microsoft.com/office/powerpoint/2010/main" val="333823187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354C2686-2280-4BE7-9208-772D53B0482F}"/>
              </a:ext>
            </a:extLst>
          </p:cNvPr>
          <p:cNvSpPr>
            <a:spLocks noGrp="1"/>
          </p:cNvSpPr>
          <p:nvPr>
            <p:ph type="title"/>
          </p:nvPr>
        </p:nvSpPr>
        <p:spPr/>
        <p:txBody>
          <a:bodyPr/>
          <a:lstStyle/>
          <a:p>
            <a:r>
              <a:rPr lang="es-MX" dirty="0"/>
              <a:t>Jurisprudencia y Tesis recomendadas</a:t>
            </a:r>
          </a:p>
        </p:txBody>
      </p:sp>
      <p:sp>
        <p:nvSpPr>
          <p:cNvPr id="5" name="Marcador de contenido 4">
            <a:extLst>
              <a:ext uri="{FF2B5EF4-FFF2-40B4-BE49-F238E27FC236}">
                <a16:creationId xmlns:a16="http://schemas.microsoft.com/office/drawing/2014/main" id="{5741715A-071E-4B54-AFED-D1EEACAC9E1B}"/>
              </a:ext>
            </a:extLst>
          </p:cNvPr>
          <p:cNvSpPr>
            <a:spLocks noGrp="1"/>
          </p:cNvSpPr>
          <p:nvPr>
            <p:ph idx="1"/>
          </p:nvPr>
        </p:nvSpPr>
        <p:spPr/>
        <p:txBody>
          <a:bodyPr>
            <a:normAutofit fontScale="92500" lnSpcReduction="20000"/>
          </a:bodyPr>
          <a:lstStyle/>
          <a:p>
            <a:pPr marL="0" indent="0" algn="just">
              <a:buNone/>
            </a:pPr>
            <a:r>
              <a:rPr lang="es-MX" sz="2000" dirty="0"/>
              <a:t>Tesis XLIV/2001 </a:t>
            </a:r>
            <a:r>
              <a:rPr lang="es-MX" sz="2000" b="1" dirty="0"/>
              <a:t>ACTA NOTARIAL. VARIOS TESTIMONIOS DISCREPANTES SOBE LA MISMA, CARECEN DE EFICACIA PROBATORIA</a:t>
            </a:r>
          </a:p>
          <a:p>
            <a:pPr marL="0" indent="0" algn="just">
              <a:buNone/>
            </a:pPr>
            <a:r>
              <a:rPr lang="es-MX" sz="2000" dirty="0"/>
              <a:t>Tesis XXV/97 </a:t>
            </a:r>
            <a:r>
              <a:rPr lang="es-MX" sz="2000" b="1" dirty="0"/>
              <a:t>DILIGENCIAS PARA MEJOR PROVEER, SU REALIZACIÓN NO AGRAVIA A LAS PARTES</a:t>
            </a:r>
          </a:p>
          <a:p>
            <a:pPr marL="0" indent="0" algn="just">
              <a:buNone/>
            </a:pPr>
            <a:r>
              <a:rPr lang="es-MX" sz="2000" dirty="0"/>
              <a:t>Tesis XXXVIII/2011 </a:t>
            </a:r>
            <a:r>
              <a:rPr lang="es-MX" sz="2000" b="1" dirty="0"/>
              <a:t>COMUNIDADES INDÍGENAS. REGLAS PROBATORIAS APLICABLES EN LOS JUICIOS ELECTORALES</a:t>
            </a:r>
          </a:p>
          <a:p>
            <a:pPr marL="0" indent="0" algn="just">
              <a:buNone/>
            </a:pPr>
            <a:r>
              <a:rPr lang="es-MX" sz="2000" b="1" dirty="0"/>
              <a:t>12/2010 “CARGA DE LA PRUEBA EN EL PROCEDIMIENTO ESPECIAL SANCIONADOR CORRESPONDE AL QUEJOSO O DENUNCIANTE”</a:t>
            </a:r>
          </a:p>
          <a:p>
            <a:pPr marL="0" indent="0" algn="just">
              <a:buNone/>
            </a:pPr>
            <a:r>
              <a:rPr lang="es-MX" sz="2000" b="1" dirty="0"/>
              <a:t>Nota: </a:t>
            </a:r>
            <a:r>
              <a:rPr lang="es-MX" sz="2000" dirty="0"/>
              <a:t>Se recomienda consultar en línea electrónica:</a:t>
            </a:r>
          </a:p>
          <a:p>
            <a:pPr marL="0" indent="0" algn="just">
              <a:buNone/>
            </a:pPr>
            <a:r>
              <a:rPr lang="es-MX" sz="2000" dirty="0"/>
              <a:t>El Acuerdo General de la Sala Superior del TEPJF No. 7/2020 respecto de los lineamientos para la interposición de impugnaciones en línea.</a:t>
            </a:r>
          </a:p>
          <a:p>
            <a:pPr marL="0" indent="0" algn="just">
              <a:buNone/>
            </a:pPr>
            <a:r>
              <a:rPr lang="es-MX" sz="2000" dirty="0"/>
              <a:t>Manual del Sistema de Medios de Impugnación en Materia Electoral del CCJE</a:t>
            </a:r>
          </a:p>
        </p:txBody>
      </p:sp>
    </p:spTree>
    <p:extLst>
      <p:ext uri="{BB962C8B-B14F-4D97-AF65-F5344CB8AC3E}">
        <p14:creationId xmlns:p14="http://schemas.microsoft.com/office/powerpoint/2010/main" val="123462030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a:extLst>
              <a:ext uri="{FF2B5EF4-FFF2-40B4-BE49-F238E27FC236}">
                <a16:creationId xmlns:a16="http://schemas.microsoft.com/office/drawing/2014/main" id="{B251A876-2678-47F8-8678-B6F28C0A5AE5}"/>
              </a:ext>
            </a:extLst>
          </p:cNvPr>
          <p:cNvSpPr>
            <a:spLocks noGrp="1"/>
          </p:cNvSpPr>
          <p:nvPr>
            <p:ph type="title"/>
          </p:nvPr>
        </p:nvSpPr>
        <p:spPr/>
        <p:txBody>
          <a:bodyPr/>
          <a:lstStyle/>
          <a:p>
            <a:r>
              <a:rPr lang="es-MX" dirty="0"/>
              <a:t>Frases introductorias</a:t>
            </a:r>
          </a:p>
        </p:txBody>
      </p:sp>
      <p:sp>
        <p:nvSpPr>
          <p:cNvPr id="6" name="Marcador de contenido 5">
            <a:extLst>
              <a:ext uri="{FF2B5EF4-FFF2-40B4-BE49-F238E27FC236}">
                <a16:creationId xmlns:a16="http://schemas.microsoft.com/office/drawing/2014/main" id="{6A10B29B-7643-4857-9FFA-676492BF3490}"/>
              </a:ext>
            </a:extLst>
          </p:cNvPr>
          <p:cNvSpPr>
            <a:spLocks noGrp="1"/>
          </p:cNvSpPr>
          <p:nvPr>
            <p:ph idx="1"/>
          </p:nvPr>
        </p:nvSpPr>
        <p:spPr/>
        <p:txBody>
          <a:bodyPr>
            <a:normAutofit lnSpcReduction="10000"/>
          </a:bodyPr>
          <a:lstStyle/>
          <a:p>
            <a:pPr marL="0" indent="0" algn="just">
              <a:buNone/>
            </a:pPr>
            <a:r>
              <a:rPr lang="es-MX" sz="2000" dirty="0"/>
              <a:t>“Los metafísicos no buscan la verdad, ni siquiera la verosimilitud; buscan el asombro” (Jorge Luis Borges)</a:t>
            </a:r>
          </a:p>
          <a:p>
            <a:pPr marL="0" indent="0">
              <a:buNone/>
            </a:pPr>
            <a:r>
              <a:rPr lang="es-MX" sz="2000" dirty="0"/>
              <a:t>“Por un lado era inverosímil; por otro, era natural” (Albert Camus)</a:t>
            </a:r>
          </a:p>
          <a:p>
            <a:pPr marL="0" indent="0" algn="just">
              <a:buNone/>
            </a:pPr>
            <a:r>
              <a:rPr lang="es-MX" sz="2000" b="1" dirty="0"/>
              <a:t>La verdad judicial: </a:t>
            </a:r>
            <a:r>
              <a:rPr lang="es-MX" sz="2000" dirty="0"/>
              <a:t>Es la versión que de los hechos ocurridos y considerados en un proceso jurisdiccional emerge en el cuerpo de la sentencia correspondiente, como consecuencia lógica de las pruebas aportadas y calificadas por el órgano de autoridad.</a:t>
            </a:r>
          </a:p>
          <a:p>
            <a:pPr marL="0" indent="0" algn="just">
              <a:buNone/>
            </a:pPr>
            <a:r>
              <a:rPr lang="es-MX" sz="2000" b="1" dirty="0"/>
              <a:t>La verdad material: </a:t>
            </a:r>
            <a:r>
              <a:rPr lang="es-MX" sz="2000" dirty="0"/>
              <a:t>Es la versión que de los hechos ocurridos corresponden con lo que efectivamente sucedió o la manera como estos hechos ocurrieron</a:t>
            </a:r>
          </a:p>
          <a:p>
            <a:pPr marL="0" indent="0" algn="just">
              <a:buNone/>
            </a:pPr>
            <a:r>
              <a:rPr lang="es-MX" sz="2000" dirty="0"/>
              <a:t>Idealmente ambas verdades deben coincidir, pero no necesariamente ocurre siempre así. De aquí la importancia de la prueba para acercar lo más posible “ambas verdades”</a:t>
            </a:r>
          </a:p>
        </p:txBody>
      </p:sp>
    </p:spTree>
    <p:extLst>
      <p:ext uri="{BB962C8B-B14F-4D97-AF65-F5344CB8AC3E}">
        <p14:creationId xmlns:p14="http://schemas.microsoft.com/office/powerpoint/2010/main" val="42986000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1240F9-E270-44AD-9B53-789796A051DE}"/>
              </a:ext>
            </a:extLst>
          </p:cNvPr>
          <p:cNvSpPr>
            <a:spLocks noGrp="1"/>
          </p:cNvSpPr>
          <p:nvPr>
            <p:ph type="title"/>
          </p:nvPr>
        </p:nvSpPr>
        <p:spPr/>
        <p:txBody>
          <a:bodyPr/>
          <a:lstStyle/>
          <a:p>
            <a:r>
              <a:rPr lang="es-MX" dirty="0"/>
              <a:t>Control de las decisiones judiciales sobre los hechos por vía jurisdiccional</a:t>
            </a:r>
          </a:p>
        </p:txBody>
      </p:sp>
      <p:sp>
        <p:nvSpPr>
          <p:cNvPr id="3" name="Marcador de contenido 2">
            <a:extLst>
              <a:ext uri="{FF2B5EF4-FFF2-40B4-BE49-F238E27FC236}">
                <a16:creationId xmlns:a16="http://schemas.microsoft.com/office/drawing/2014/main" id="{FB28D046-78D9-4884-A2CA-4BA28B2AD5C6}"/>
              </a:ext>
            </a:extLst>
          </p:cNvPr>
          <p:cNvSpPr>
            <a:spLocks noGrp="1"/>
          </p:cNvSpPr>
          <p:nvPr>
            <p:ph idx="1"/>
          </p:nvPr>
        </p:nvSpPr>
        <p:spPr/>
        <p:txBody>
          <a:bodyPr>
            <a:normAutofit lnSpcReduction="10000"/>
          </a:bodyPr>
          <a:lstStyle/>
          <a:p>
            <a:pPr marL="0" indent="0" algn="just">
              <a:buNone/>
            </a:pPr>
            <a:r>
              <a:rPr lang="es-MX" sz="2000" dirty="0"/>
              <a:t>Dada la posibilidad de la no coincidencia entre la verdad judicial y la verdad material sobre los hechos conocidos por el órgano de justicia, el sistema procesal, establece mecanismos de control de las decisiones judiciales.</a:t>
            </a:r>
          </a:p>
          <a:p>
            <a:pPr marL="0" indent="0" algn="just">
              <a:buNone/>
            </a:pPr>
            <a:r>
              <a:rPr lang="es-MX" sz="2000" dirty="0"/>
              <a:t>El más antiguo, existente ya en las culturas iniciales de la humanidad, es la apelación (</a:t>
            </a:r>
            <a:r>
              <a:rPr lang="es-MX" sz="2000" dirty="0" err="1"/>
              <a:t>apellatio</a:t>
            </a:r>
            <a:r>
              <a:rPr lang="es-MX" sz="2000" dirty="0"/>
              <a:t>), para que el órgano de justicia superior jerárquicamente al que emitió la sentencia, pueda revisarla (verla de nuevo), a fin de, según sea el caso, confirmarla, modificarla o revocarla.</a:t>
            </a:r>
          </a:p>
          <a:p>
            <a:pPr marL="0" indent="0" algn="just">
              <a:buNone/>
            </a:pPr>
            <a:r>
              <a:rPr lang="es-MX" sz="2000"/>
              <a:t>En el </a:t>
            </a:r>
            <a:r>
              <a:rPr lang="es-MX" sz="2000" dirty="0"/>
              <a:t>campo del derecho procesal electoral, se cuenta con  los medios impugnativos siguientes: Juicio de Revisión Constitucional Electoral, Juicio Electoral,  Recurso de Revisión del Procedimiento Especial Sancionador, el Recurso de Apelación y el Recurso de Reconsideración.</a:t>
            </a:r>
          </a:p>
        </p:txBody>
      </p:sp>
    </p:spTree>
    <p:extLst>
      <p:ext uri="{BB962C8B-B14F-4D97-AF65-F5344CB8AC3E}">
        <p14:creationId xmlns:p14="http://schemas.microsoft.com/office/powerpoint/2010/main" val="343491641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a:extLst>
              <a:ext uri="{FF2B5EF4-FFF2-40B4-BE49-F238E27FC236}">
                <a16:creationId xmlns:a16="http://schemas.microsoft.com/office/drawing/2014/main" id="{ADDD1C04-4AF4-4A9C-890B-D8351FF0B33D}"/>
              </a:ext>
            </a:extLst>
          </p:cNvPr>
          <p:cNvSpPr>
            <a:spLocks noGrp="1"/>
          </p:cNvSpPr>
          <p:nvPr>
            <p:ph type="title"/>
          </p:nvPr>
        </p:nvSpPr>
        <p:spPr/>
        <p:txBody>
          <a:bodyPr>
            <a:normAutofit fontScale="90000"/>
          </a:bodyPr>
          <a:lstStyle/>
          <a:p>
            <a:r>
              <a:rPr lang="es-MX" dirty="0"/>
              <a:t>Caso específico, a manera de ejemplo, del Recurso de Reconsideración. Jurisprudencia aplicable</a:t>
            </a:r>
          </a:p>
        </p:txBody>
      </p:sp>
      <p:sp>
        <p:nvSpPr>
          <p:cNvPr id="4" name="Marcador de contenido 3">
            <a:extLst>
              <a:ext uri="{FF2B5EF4-FFF2-40B4-BE49-F238E27FC236}">
                <a16:creationId xmlns:a16="http://schemas.microsoft.com/office/drawing/2014/main" id="{64C40533-485C-44AC-B96B-DBE8177716BA}"/>
              </a:ext>
            </a:extLst>
          </p:cNvPr>
          <p:cNvSpPr>
            <a:spLocks noGrp="1"/>
          </p:cNvSpPr>
          <p:nvPr>
            <p:ph idx="1"/>
          </p:nvPr>
        </p:nvSpPr>
        <p:spPr/>
        <p:txBody>
          <a:bodyPr>
            <a:normAutofit/>
          </a:bodyPr>
          <a:lstStyle/>
          <a:p>
            <a:pPr marL="0" indent="0" algn="just">
              <a:buNone/>
            </a:pPr>
            <a:r>
              <a:rPr lang="es-MX" sz="2000" dirty="0"/>
              <a:t>14/2018 </a:t>
            </a:r>
            <a:r>
              <a:rPr lang="es-MX" sz="2000" b="1" dirty="0"/>
              <a:t>JURISPRUDENCIA DE SALA SUPERIOR. LAS SALAS REGIONALES CARECEN DE FACULTADES PARA INAPLICARLA</a:t>
            </a:r>
          </a:p>
          <a:p>
            <a:pPr marL="0" indent="0" algn="just">
              <a:buNone/>
            </a:pPr>
            <a:r>
              <a:rPr lang="es-MX" sz="2000" dirty="0"/>
              <a:t>12/2018 </a:t>
            </a:r>
            <a:r>
              <a:rPr lang="es-MX" sz="2000" b="1" dirty="0"/>
              <a:t>RECURSO DE RECONSIDERACIÓN. PROCEDE CONTRA SENTENCIAS DE DESECHAMIENTO CUANDO SE ADVIERTA UNA VIOLACIÓN MANIFIESTA AL DEBIDO PROCESO O EN CASO DE NOTORIO ERROR JUDICIAL</a:t>
            </a:r>
          </a:p>
          <a:p>
            <a:pPr marL="0" indent="0" algn="just">
              <a:buNone/>
            </a:pPr>
            <a:r>
              <a:rPr lang="es-MX" sz="2000" dirty="0"/>
              <a:t>39/2016 </a:t>
            </a:r>
            <a:r>
              <a:rPr lang="es-MX" sz="2000" b="1" dirty="0"/>
              <a:t>RECURSO DE RECONSIDERACIÓN. ES PROCEDENTE PARA CONTROVERTIR SENTENCIAS INCIDENTALES DE LAS SALAS REGIONALES QUE DECIDAN SOBRE LA CONSTITUCIONALIDAD Y CONVENCIONALIDAD DE NORMAS</a:t>
            </a:r>
            <a:endParaRPr lang="es-MX" sz="2000" dirty="0"/>
          </a:p>
          <a:p>
            <a:pPr marL="0" indent="0" algn="just">
              <a:buNone/>
            </a:pPr>
            <a:endParaRPr lang="es-MX" sz="2000" dirty="0"/>
          </a:p>
        </p:txBody>
      </p:sp>
    </p:spTree>
    <p:extLst>
      <p:ext uri="{BB962C8B-B14F-4D97-AF65-F5344CB8AC3E}">
        <p14:creationId xmlns:p14="http://schemas.microsoft.com/office/powerpoint/2010/main" val="400511887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2FBDC7-F7B8-4F32-AB5C-5CE8A3A78D20}"/>
              </a:ext>
            </a:extLst>
          </p:cNvPr>
          <p:cNvSpPr>
            <a:spLocks noGrp="1"/>
          </p:cNvSpPr>
          <p:nvPr>
            <p:ph type="title"/>
          </p:nvPr>
        </p:nvSpPr>
        <p:spPr/>
        <p:txBody>
          <a:bodyPr/>
          <a:lstStyle/>
          <a:p>
            <a:r>
              <a:rPr lang="es-MX" dirty="0"/>
              <a:t>JURISPRUDENCIA</a:t>
            </a:r>
          </a:p>
        </p:txBody>
      </p:sp>
      <p:sp>
        <p:nvSpPr>
          <p:cNvPr id="3" name="Marcador de contenido 2">
            <a:extLst>
              <a:ext uri="{FF2B5EF4-FFF2-40B4-BE49-F238E27FC236}">
                <a16:creationId xmlns:a16="http://schemas.microsoft.com/office/drawing/2014/main" id="{3B05887A-5ADF-47D2-99EF-034833E2F200}"/>
              </a:ext>
            </a:extLst>
          </p:cNvPr>
          <p:cNvSpPr>
            <a:spLocks noGrp="1"/>
          </p:cNvSpPr>
          <p:nvPr>
            <p:ph idx="1"/>
          </p:nvPr>
        </p:nvSpPr>
        <p:spPr/>
        <p:txBody>
          <a:bodyPr>
            <a:normAutofit fontScale="92500" lnSpcReduction="10000"/>
          </a:bodyPr>
          <a:lstStyle/>
          <a:p>
            <a:pPr marL="0" indent="0" algn="just">
              <a:buNone/>
            </a:pPr>
            <a:r>
              <a:rPr lang="es-MX" sz="2000" dirty="0"/>
              <a:t>17/2012 </a:t>
            </a:r>
            <a:r>
              <a:rPr lang="es-MX" sz="2000" b="1" dirty="0"/>
              <a:t>RECURSO DE RECONSIDERACIÓN. PROCEDE CONTRA SENTENCIAS DE LAS SALAS REGIONALES EN LAS QUE EXPRESA O IMPLÍCITAMENTE, SE INAPLICAN NORMAS PARTIDISTAS</a:t>
            </a:r>
          </a:p>
          <a:p>
            <a:pPr marL="0" indent="0" algn="just">
              <a:buNone/>
            </a:pPr>
            <a:endParaRPr lang="es-MX" sz="2000" b="1" dirty="0"/>
          </a:p>
          <a:p>
            <a:pPr marL="0" indent="0" algn="just">
              <a:buNone/>
            </a:pPr>
            <a:r>
              <a:rPr lang="es-MX" sz="2000" b="1" dirty="0"/>
              <a:t>Nota 1: </a:t>
            </a:r>
            <a:r>
              <a:rPr lang="es-MX" sz="2000" dirty="0"/>
              <a:t>El Recurso de Reconsideración es igualmente procedente respecto de las resoluciones emitidas por las salas regionales en los Juicios de Inconformidad de su competencia</a:t>
            </a:r>
            <a:endParaRPr lang="es-MX" sz="2000" b="1" dirty="0"/>
          </a:p>
          <a:p>
            <a:pPr marL="0" indent="0" algn="just">
              <a:buNone/>
            </a:pPr>
            <a:endParaRPr lang="es-MX" sz="2000" b="1" dirty="0"/>
          </a:p>
          <a:p>
            <a:pPr marL="0" indent="0" algn="just">
              <a:buNone/>
            </a:pPr>
            <a:r>
              <a:rPr lang="es-MX" sz="2000" b="1" dirty="0"/>
              <a:t>Nota 2: </a:t>
            </a:r>
            <a:r>
              <a:rPr lang="es-MX" sz="2000" dirty="0"/>
              <a:t>El control de la decisión judicial sobre los hechos se ejerce de manera interna en el TEPJF, o de manera externa. Además, dicho control se da respecto de otras autoridades jurisdiccionales electorales. Tales son los casos, por ejemplo, del Juicio de Revisión Constitucional Electoral. Además, del control de actos y resoluciones de las autoridades administrativas, por ejemplo, en el Recurso de Apelación.</a:t>
            </a:r>
            <a:endParaRPr lang="es-MX" sz="2000" b="1" dirty="0"/>
          </a:p>
          <a:p>
            <a:pPr marL="0" indent="0" algn="just">
              <a:buNone/>
            </a:pPr>
            <a:endParaRPr lang="es-MX" sz="2000" b="1" dirty="0"/>
          </a:p>
          <a:p>
            <a:pPr marL="0" indent="0" algn="just">
              <a:buNone/>
            </a:pPr>
            <a:endParaRPr lang="es-MX" sz="2000" dirty="0"/>
          </a:p>
        </p:txBody>
      </p:sp>
      <mc:AlternateContent xmlns:mc="http://schemas.openxmlformats.org/markup-compatibility/2006" xmlns:pslz="http://schemas.microsoft.com/office/powerpoint/2016/slidezoom">
        <mc:Choice Requires="pslz">
          <p:graphicFrame>
            <p:nvGraphicFramePr>
              <p:cNvPr id="5" name="Vista general de diapositiva 4">
                <a:extLst>
                  <a:ext uri="{FF2B5EF4-FFF2-40B4-BE49-F238E27FC236}">
                    <a16:creationId xmlns:a16="http://schemas.microsoft.com/office/drawing/2014/main" id="{8A410C94-31EA-4D3E-85D0-2BA1F4C15C99}"/>
                  </a:ext>
                </a:extLst>
              </p:cNvPr>
              <p:cNvGraphicFramePr>
                <a:graphicFrameLocks noChangeAspect="1"/>
              </p:cNvGraphicFramePr>
              <p:nvPr>
                <p:extLst>
                  <p:ext uri="{D42A27DB-BD31-4B8C-83A1-F6EECF244321}">
                    <p14:modId xmlns:p14="http://schemas.microsoft.com/office/powerpoint/2010/main" val="3474951326"/>
                  </p:ext>
                </p:extLst>
              </p:nvPr>
            </p:nvGraphicFramePr>
            <p:xfrm>
              <a:off x="-3647049" y="-899410"/>
              <a:ext cx="2286000" cy="1714500"/>
            </p:xfrm>
            <a:graphic>
              <a:graphicData uri="http://schemas.microsoft.com/office/powerpoint/2016/slidezoom">
                <pslz:sldZm>
                  <pslz:sldZmObj sldId="548" cId="4005118872">
                    <pslz:zmPr id="{67857288-836B-4127-8700-6207F085D54C}" returnToParent="0" transitionDur="1000">
                      <p166:blipFill xmlns:p166="http://schemas.microsoft.com/office/powerpoint/2016/6/main">
                        <a:blip r:embed="rId2"/>
                        <a:stretch>
                          <a:fillRect/>
                        </a:stretch>
                      </p166:blipFill>
                      <p166:spPr xmlns:p166="http://schemas.microsoft.com/office/powerpoint/2016/6/main">
                        <a:xfrm>
                          <a:off x="0" y="0"/>
                          <a:ext cx="2286000" cy="1714500"/>
                        </a:xfrm>
                        <a:prstGeom prst="rect">
                          <a:avLst/>
                        </a:prstGeom>
                      </p166:spPr>
                    </pslz:zmPr>
                  </pslz:sldZmObj>
                </pslz:sldZm>
              </a:graphicData>
            </a:graphic>
          </p:graphicFrame>
        </mc:Choice>
        <mc:Fallback xmlns="">
          <p:pic>
            <p:nvPicPr>
              <p:cNvPr id="5" name="Vista general de diapositiva 4">
                <a:extLst>
                  <a:ext uri="{FF2B5EF4-FFF2-40B4-BE49-F238E27FC236}">
                    <a16:creationId xmlns:a16="http://schemas.microsoft.com/office/drawing/2014/main" id="{8A410C94-31EA-4D3E-85D0-2BA1F4C15C99}"/>
                  </a:ext>
                </a:extLst>
              </p:cNvPr>
              <p:cNvPicPr>
                <a:picLocks noGrp="1" noRot="1" noChangeAspect="1" noMove="1" noResize="1" noEditPoints="1" noAdjustHandles="1" noChangeArrowheads="1" noChangeShapeType="1"/>
              </p:cNvPicPr>
              <p:nvPr/>
            </p:nvPicPr>
            <p:blipFill>
              <a:blip r:embed="rId3"/>
              <a:stretch>
                <a:fillRect/>
              </a:stretch>
            </p:blipFill>
            <p:spPr>
              <a:xfrm>
                <a:off x="-3647049" y="-899410"/>
                <a:ext cx="2286000" cy="1714500"/>
              </a:xfrm>
              <a:prstGeom prst="rect">
                <a:avLst/>
              </a:prstGeom>
            </p:spPr>
          </p:pic>
        </mc:Fallback>
      </mc:AlternateContent>
    </p:spTree>
    <p:extLst>
      <p:ext uri="{BB962C8B-B14F-4D97-AF65-F5344CB8AC3E}">
        <p14:creationId xmlns:p14="http://schemas.microsoft.com/office/powerpoint/2010/main" val="101942862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8C217F7D-BA18-411D-935B-54183AC4E32F}"/>
              </a:ext>
            </a:extLst>
          </p:cNvPr>
          <p:cNvSpPr>
            <a:spLocks noGrp="1"/>
          </p:cNvSpPr>
          <p:nvPr>
            <p:ph type="title"/>
          </p:nvPr>
        </p:nvSpPr>
        <p:spPr/>
        <p:txBody>
          <a:bodyPr/>
          <a:lstStyle/>
          <a:p>
            <a:r>
              <a:rPr lang="es-MX" dirty="0"/>
              <a:t>Control legal</a:t>
            </a:r>
          </a:p>
        </p:txBody>
      </p:sp>
      <p:sp>
        <p:nvSpPr>
          <p:cNvPr id="5" name="Marcador de contenido 4">
            <a:extLst>
              <a:ext uri="{FF2B5EF4-FFF2-40B4-BE49-F238E27FC236}">
                <a16:creationId xmlns:a16="http://schemas.microsoft.com/office/drawing/2014/main" id="{71F7E6AD-46B3-45AB-9E74-14B81A37C7E6}"/>
              </a:ext>
            </a:extLst>
          </p:cNvPr>
          <p:cNvSpPr>
            <a:spLocks noGrp="1"/>
          </p:cNvSpPr>
          <p:nvPr>
            <p:ph idx="1"/>
          </p:nvPr>
        </p:nvSpPr>
        <p:spPr/>
        <p:txBody>
          <a:bodyPr>
            <a:normAutofit/>
          </a:bodyPr>
          <a:lstStyle/>
          <a:p>
            <a:pPr marL="0" indent="0">
              <a:buNone/>
            </a:pPr>
            <a:r>
              <a:rPr lang="es-MX" sz="2000" dirty="0"/>
              <a:t>LGSMIME</a:t>
            </a:r>
          </a:p>
          <a:p>
            <a:pPr marL="0" indent="0" algn="just">
              <a:buNone/>
            </a:pPr>
            <a:r>
              <a:rPr lang="es-MX" sz="2000" dirty="0"/>
              <a:t>2.1. Para la resolución de los medios de impugnación previstos en esta ley, las normas se interpretarán conforme a la Constitución, los tratados o instrumentos internacionales celebrados por el Estado mexicano, así como a los criterios gramatical, sistemático y funcional. A falta de disposición expresa, se aplicarán los principios generales del derecho.</a:t>
            </a:r>
          </a:p>
          <a:p>
            <a:pPr marL="0" indent="0" algn="just">
              <a:buNone/>
            </a:pPr>
            <a:r>
              <a:rPr lang="es-MX" sz="2000" dirty="0"/>
              <a:t>2.2. La interpretación del orden jurídico deberá realizarse conforme a los derechos humanos reconocidos en la Constitución, favoreciendo en todo tiempo a las personas con la protección más amplia</a:t>
            </a:r>
          </a:p>
          <a:p>
            <a:pPr marL="0" indent="0" algn="just">
              <a:buNone/>
            </a:pPr>
            <a:r>
              <a:rPr lang="es-MX" sz="2000" dirty="0"/>
              <a:t>2.3. En la interpretación sobre la resolución de conflictos de asuntos internos de los partidos políticos, se deberá tomar en cuenta el </a:t>
            </a:r>
          </a:p>
        </p:txBody>
      </p:sp>
    </p:spTree>
    <p:extLst>
      <p:ext uri="{BB962C8B-B14F-4D97-AF65-F5344CB8AC3E}">
        <p14:creationId xmlns:p14="http://schemas.microsoft.com/office/powerpoint/2010/main" val="423455010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53DDFDC-481A-44A7-9926-6C25C26B4D32}"/>
              </a:ext>
            </a:extLst>
          </p:cNvPr>
          <p:cNvSpPr>
            <a:spLocks noGrp="1"/>
          </p:cNvSpPr>
          <p:nvPr>
            <p:ph type="title"/>
          </p:nvPr>
        </p:nvSpPr>
        <p:spPr/>
        <p:txBody>
          <a:bodyPr/>
          <a:lstStyle/>
          <a:p>
            <a:r>
              <a:rPr lang="es-MX" dirty="0"/>
              <a:t>LGSMIME</a:t>
            </a:r>
          </a:p>
        </p:txBody>
      </p:sp>
      <p:sp>
        <p:nvSpPr>
          <p:cNvPr id="3" name="Marcador de contenido 2">
            <a:extLst>
              <a:ext uri="{FF2B5EF4-FFF2-40B4-BE49-F238E27FC236}">
                <a16:creationId xmlns:a16="http://schemas.microsoft.com/office/drawing/2014/main" id="{A77993CC-F84C-4DA6-8C55-90A5A9747974}"/>
              </a:ext>
            </a:extLst>
          </p:cNvPr>
          <p:cNvSpPr>
            <a:spLocks noGrp="1"/>
          </p:cNvSpPr>
          <p:nvPr>
            <p:ph idx="1"/>
          </p:nvPr>
        </p:nvSpPr>
        <p:spPr/>
        <p:txBody>
          <a:bodyPr>
            <a:normAutofit/>
          </a:bodyPr>
          <a:lstStyle/>
          <a:p>
            <a:pPr marL="0" indent="0" algn="just">
              <a:buNone/>
            </a:pPr>
            <a:r>
              <a:rPr lang="es-MX" sz="2000" dirty="0"/>
              <a:t>carácter de entidad de interés público de éstos como organización de ciudadanos, así como su libertad de decisión interna, el derecho a la auto organización de los mismos y el ejercicio de los derechos de sus titulares</a:t>
            </a:r>
          </a:p>
          <a:p>
            <a:pPr marL="0" indent="0" algn="just">
              <a:buNone/>
            </a:pPr>
            <a:r>
              <a:rPr lang="es-MX" sz="2000" dirty="0"/>
              <a:t>6.4. Sin perjuicio de lo dispuesto por el artículo 105 de la Constitución, las Salas del Tribunal Electoral del Poder Judicial de la Federación, en ejercicio de sus funciones jurisdiccionales, podrán resolver la no aplicación de leyes sobre la materia electoral contrarias a la propia Constitución. Las resoluciones que se dicten en el ejercicio de esta facultad se limitarán al caso concreto sobre el que verse el juicio. En tales casos la Sala Superior del Tribunal Electoral informará a la Suprema Corte de Justicia de </a:t>
            </a:r>
            <a:r>
              <a:rPr lang="es-MX" sz="2000"/>
              <a:t>la Nación</a:t>
            </a:r>
            <a:r>
              <a:rPr lang="es-MX" sz="2000" dirty="0"/>
              <a:t>. </a:t>
            </a:r>
          </a:p>
          <a:p>
            <a:pPr marL="0" indent="0" algn="just">
              <a:buNone/>
            </a:pPr>
            <a:r>
              <a:rPr lang="es-MX" sz="2000" dirty="0"/>
              <a:t>Reiterativo de lo dispuesto en el artículo 99 de la CPEUM</a:t>
            </a:r>
          </a:p>
        </p:txBody>
      </p:sp>
    </p:spTree>
    <p:extLst>
      <p:ext uri="{BB962C8B-B14F-4D97-AF65-F5344CB8AC3E}">
        <p14:creationId xmlns:p14="http://schemas.microsoft.com/office/powerpoint/2010/main" val="181098970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81863A9-ABBB-4DFB-B68B-1DFA2DE6BA24}"/>
              </a:ext>
            </a:extLst>
          </p:cNvPr>
          <p:cNvSpPr>
            <a:spLocks noGrp="1"/>
          </p:cNvSpPr>
          <p:nvPr>
            <p:ph type="title"/>
          </p:nvPr>
        </p:nvSpPr>
        <p:spPr/>
        <p:txBody>
          <a:bodyPr/>
          <a:lstStyle/>
          <a:p>
            <a:r>
              <a:rPr lang="es-MX" dirty="0"/>
              <a:t>Inaplicación de normas</a:t>
            </a:r>
          </a:p>
        </p:txBody>
      </p:sp>
      <p:sp>
        <p:nvSpPr>
          <p:cNvPr id="3" name="Marcador de contenido 2">
            <a:extLst>
              <a:ext uri="{FF2B5EF4-FFF2-40B4-BE49-F238E27FC236}">
                <a16:creationId xmlns:a16="http://schemas.microsoft.com/office/drawing/2014/main" id="{015F3685-9ADB-4522-BF8D-1B0DB1C03BFE}"/>
              </a:ext>
            </a:extLst>
          </p:cNvPr>
          <p:cNvSpPr>
            <a:spLocks noGrp="1"/>
          </p:cNvSpPr>
          <p:nvPr>
            <p:ph idx="1"/>
          </p:nvPr>
        </p:nvSpPr>
        <p:spPr/>
        <p:txBody>
          <a:bodyPr>
            <a:normAutofit/>
          </a:bodyPr>
          <a:lstStyle/>
          <a:p>
            <a:pPr marL="0" indent="0">
              <a:buNone/>
            </a:pPr>
            <a:r>
              <a:rPr lang="es-MX" sz="2000" dirty="0"/>
              <a:t>Supone el ejercicio de esta facultad en el ámbito federal y en el local.</a:t>
            </a:r>
          </a:p>
          <a:p>
            <a:pPr marL="0" indent="0" algn="just">
              <a:buNone/>
            </a:pPr>
            <a:r>
              <a:rPr lang="es-MX" sz="2000" dirty="0"/>
              <a:t>Se debe tratar de normas sobre las cuales no se haya pronunciado la SCJN.</a:t>
            </a:r>
          </a:p>
          <a:p>
            <a:pPr marL="0" indent="0" algn="just">
              <a:buNone/>
            </a:pPr>
            <a:r>
              <a:rPr lang="es-MX" sz="2000" dirty="0"/>
              <a:t>Además, con la orientación de justicia abierta y de transparencia judicial, las resoluciones del TEPJF se encuentran a la disposición de cualquier persona. Por otra parte, se organizan periódicamente foros, sobre diversas temáticas, como el VII Observatorio Judicial Electoral sobre Derechos Políticos de los Pueblos Indígenas, en el que participan especialistas de la talla de la Premio Nobel Rigoberta Manchú </a:t>
            </a:r>
            <a:r>
              <a:rPr lang="es-MX" sz="2000" dirty="0" err="1"/>
              <a:t>Tum</a:t>
            </a:r>
            <a:endParaRPr lang="es-MX" sz="2000" dirty="0"/>
          </a:p>
        </p:txBody>
      </p:sp>
    </p:spTree>
    <p:extLst>
      <p:ext uri="{BB962C8B-B14F-4D97-AF65-F5344CB8AC3E}">
        <p14:creationId xmlns:p14="http://schemas.microsoft.com/office/powerpoint/2010/main" val="25050564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5AE09567-6CF7-4DC2-B452-E93AD5ECED75}"/>
              </a:ext>
            </a:extLst>
          </p:cNvPr>
          <p:cNvSpPr/>
          <p:nvPr/>
        </p:nvSpPr>
        <p:spPr>
          <a:xfrm>
            <a:off x="378264" y="1520402"/>
            <a:ext cx="8387472" cy="2956066"/>
          </a:xfrm>
          <a:prstGeom prst="rect">
            <a:avLst/>
          </a:prstGeom>
          <a:ln w="28575">
            <a:solidFill>
              <a:srgbClr val="B2ADDD"/>
            </a:solidFill>
          </a:ln>
        </p:spPr>
        <p:txBody>
          <a:bodyPr wrap="square">
            <a:spAutoFit/>
          </a:bodyPr>
          <a:lstStyle/>
          <a:p>
            <a:pPr algn="just">
              <a:lnSpc>
                <a:spcPct val="150000"/>
              </a:lnSpc>
              <a:spcAft>
                <a:spcPts val="750"/>
              </a:spcAft>
            </a:pPr>
            <a:r>
              <a:rPr lang="es-MX" dirty="0">
                <a:latin typeface="Arial" panose="020B0604020202020204" pitchFamily="34" charset="0"/>
                <a:ea typeface="MS Mincho" panose="02020609040205080304" pitchFamily="49" charset="-128"/>
                <a:cs typeface="Times New Roman" panose="02020603050405020304" pitchFamily="18" charset="0"/>
              </a:rPr>
              <a:t>Sentís </a:t>
            </a:r>
            <a:r>
              <a:rPr lang="es-MX" dirty="0" err="1">
                <a:latin typeface="Arial" panose="020B0604020202020204" pitchFamily="34" charset="0"/>
                <a:ea typeface="MS Mincho" panose="02020609040205080304" pitchFamily="49" charset="-128"/>
                <a:cs typeface="Times New Roman" panose="02020603050405020304" pitchFamily="18" charset="0"/>
              </a:rPr>
              <a:t>Melendo</a:t>
            </a:r>
            <a:r>
              <a:rPr lang="es-MX" dirty="0">
                <a:latin typeface="Arial" panose="020B0604020202020204" pitchFamily="34" charset="0"/>
                <a:ea typeface="MS Mincho" panose="02020609040205080304" pitchFamily="49" charset="-128"/>
                <a:cs typeface="Times New Roman" panose="02020603050405020304" pitchFamily="18" charset="0"/>
              </a:rPr>
              <a:t>, sostiene que: “Los hechos no se prueban: los hechos existen. </a:t>
            </a:r>
            <a:r>
              <a:rPr lang="es-MX" b="1" dirty="0">
                <a:solidFill>
                  <a:srgbClr val="2A2559"/>
                </a:solidFill>
                <a:latin typeface="Arial" panose="020B0604020202020204" pitchFamily="34" charset="0"/>
                <a:ea typeface="MS Mincho" panose="02020609040205080304" pitchFamily="49" charset="-128"/>
                <a:cs typeface="Times New Roman" panose="02020603050405020304" pitchFamily="18" charset="0"/>
              </a:rPr>
              <a:t>Lo que se prueba son afirmaciones que podrán referirse a hechos</a:t>
            </a:r>
            <a:r>
              <a:rPr lang="es-MX" dirty="0">
                <a:latin typeface="Arial" panose="020B0604020202020204" pitchFamily="34" charset="0"/>
                <a:ea typeface="MS Mincho" panose="02020609040205080304" pitchFamily="49" charset="-128"/>
                <a:cs typeface="Times New Roman" panose="02020603050405020304" pitchFamily="18" charset="0"/>
              </a:rPr>
              <a:t>. La parte -siempre la parte; no el juez- formula afirmaciones; no viene a traerle al juez sus dudas sino su seguridad –real o ficticia- sobre lo que sabe; no viene a pedirle al juez que averigüe sino a decirle lo que ella ha averiguado; </a:t>
            </a:r>
            <a:r>
              <a:rPr lang="es-MX" b="1" dirty="0">
                <a:solidFill>
                  <a:srgbClr val="2A2559"/>
                </a:solidFill>
                <a:latin typeface="Arial" panose="020B0604020202020204" pitchFamily="34" charset="0"/>
                <a:ea typeface="MS Mincho" panose="02020609040205080304" pitchFamily="49" charset="-128"/>
                <a:cs typeface="Times New Roman" panose="02020603050405020304" pitchFamily="18" charset="0"/>
              </a:rPr>
              <a:t>para que el juez </a:t>
            </a:r>
            <a:r>
              <a:rPr lang="es-MX" dirty="0">
                <a:latin typeface="Arial" panose="020B0604020202020204" pitchFamily="34" charset="0"/>
                <a:ea typeface="MS Mincho" panose="02020609040205080304" pitchFamily="49" charset="-128"/>
                <a:cs typeface="Times New Roman" panose="02020603050405020304" pitchFamily="18" charset="0"/>
              </a:rPr>
              <a:t>constate, compruebe, </a:t>
            </a:r>
            <a:r>
              <a:rPr lang="es-MX" b="1" i="1" dirty="0">
                <a:solidFill>
                  <a:srgbClr val="2A2559"/>
                </a:solidFill>
                <a:latin typeface="Arial" panose="020B0604020202020204" pitchFamily="34" charset="0"/>
                <a:ea typeface="MS Mincho" panose="02020609040205080304" pitchFamily="49" charset="-128"/>
                <a:cs typeface="Times New Roman" panose="02020603050405020304" pitchFamily="18" charset="0"/>
              </a:rPr>
              <a:t>verifique </a:t>
            </a:r>
            <a:r>
              <a:rPr lang="es-MX" dirty="0">
                <a:latin typeface="Arial" panose="020B0604020202020204" pitchFamily="34" charset="0"/>
                <a:ea typeface="MS Mincho" panose="02020609040205080304" pitchFamily="49" charset="-128"/>
                <a:cs typeface="Times New Roman" panose="02020603050405020304" pitchFamily="18" charset="0"/>
              </a:rPr>
              <a:t>(esta es la expresión exacta) si esas afirmaciones coinciden con la realidad.”</a:t>
            </a:r>
            <a:endParaRPr lang="es-MX" dirty="0">
              <a:latin typeface="Calibri" panose="020F0502020204030204" pitchFamily="34" charset="0"/>
              <a:ea typeface="MS Mincho" panose="02020609040205080304" pitchFamily="49" charset="-128"/>
              <a:cs typeface="Times New Roman" panose="02020603050405020304" pitchFamily="18" charset="0"/>
            </a:endParaRPr>
          </a:p>
        </p:txBody>
      </p:sp>
      <p:sp>
        <p:nvSpPr>
          <p:cNvPr id="5" name="Rectangle 16">
            <a:extLst>
              <a:ext uri="{FF2B5EF4-FFF2-40B4-BE49-F238E27FC236}">
                <a16:creationId xmlns:a16="http://schemas.microsoft.com/office/drawing/2014/main" id="{773341CE-72B6-4012-AA11-8F81925A5223}"/>
              </a:ext>
            </a:extLst>
          </p:cNvPr>
          <p:cNvSpPr/>
          <p:nvPr/>
        </p:nvSpPr>
        <p:spPr>
          <a:xfrm>
            <a:off x="342898" y="4627224"/>
            <a:ext cx="8422838" cy="685800"/>
          </a:xfrm>
          <a:prstGeom prst="rect">
            <a:avLst/>
          </a:prstGeom>
          <a:noFill/>
          <a:ln w="28575">
            <a:solidFill>
              <a:srgbClr val="B2ADD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600" dirty="0">
                <a:solidFill>
                  <a:schemeClr val="tx1"/>
                </a:solidFill>
                <a:latin typeface="Arial" panose="020B0604020202020204" pitchFamily="34" charset="0"/>
                <a:cs typeface="Arial" panose="020B0604020202020204" pitchFamily="34" charset="0"/>
              </a:rPr>
              <a:t>El Tribunal Electoral del Poder Judicial de la Federación considera que </a:t>
            </a:r>
            <a:r>
              <a:rPr lang="es-MX" sz="1600" b="1" dirty="0">
                <a:solidFill>
                  <a:srgbClr val="2A2559"/>
                </a:solidFill>
                <a:latin typeface="Arial" panose="020B0604020202020204" pitchFamily="34" charset="0"/>
                <a:cs typeface="Arial" panose="020B0604020202020204" pitchFamily="34" charset="0"/>
              </a:rPr>
              <a:t>el objeto </a:t>
            </a:r>
            <a:r>
              <a:rPr lang="es-MX" sz="1600" dirty="0">
                <a:solidFill>
                  <a:schemeClr val="tx1"/>
                </a:solidFill>
                <a:latin typeface="Arial" panose="020B0604020202020204" pitchFamily="34" charset="0"/>
                <a:cs typeface="Arial" panose="020B0604020202020204" pitchFamily="34" charset="0"/>
              </a:rPr>
              <a:t>de la prueba son </a:t>
            </a:r>
            <a:r>
              <a:rPr lang="es-MX" sz="1600" b="1" dirty="0">
                <a:solidFill>
                  <a:srgbClr val="2A2559"/>
                </a:solidFill>
                <a:latin typeface="Arial" panose="020B0604020202020204" pitchFamily="34" charset="0"/>
                <a:cs typeface="Arial" panose="020B0604020202020204" pitchFamily="34" charset="0"/>
              </a:rPr>
              <a:t>los enunciados de las partes. </a:t>
            </a:r>
          </a:p>
        </p:txBody>
      </p:sp>
      <p:sp>
        <p:nvSpPr>
          <p:cNvPr id="6" name="Rectangle 15">
            <a:extLst>
              <a:ext uri="{FF2B5EF4-FFF2-40B4-BE49-F238E27FC236}">
                <a16:creationId xmlns:a16="http://schemas.microsoft.com/office/drawing/2014/main" id="{2B71E234-BA5F-431C-9229-CDDDC853F6F6}"/>
              </a:ext>
            </a:extLst>
          </p:cNvPr>
          <p:cNvSpPr/>
          <p:nvPr/>
        </p:nvSpPr>
        <p:spPr>
          <a:xfrm>
            <a:off x="2700990" y="5458265"/>
            <a:ext cx="2756247" cy="444439"/>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900" dirty="0">
              <a:latin typeface="Arial" panose="020B0604020202020204" pitchFamily="34" charset="0"/>
              <a:cs typeface="Arial" panose="020B0604020202020204" pitchFamily="34" charset="0"/>
            </a:endParaRPr>
          </a:p>
          <a:p>
            <a:pPr algn="ctr"/>
            <a:r>
              <a:rPr lang="es-MX" sz="1400" dirty="0">
                <a:solidFill>
                  <a:schemeClr val="tx1"/>
                </a:solidFill>
                <a:latin typeface="Arial" panose="020B0604020202020204" pitchFamily="34" charset="0"/>
                <a:cs typeface="Arial" panose="020B0604020202020204" pitchFamily="34" charset="0"/>
              </a:rPr>
              <a:t>Sentís </a:t>
            </a:r>
            <a:r>
              <a:rPr lang="es-MX" sz="1400" dirty="0" err="1">
                <a:solidFill>
                  <a:schemeClr val="tx1"/>
                </a:solidFill>
                <a:latin typeface="Arial" panose="020B0604020202020204" pitchFamily="34" charset="0"/>
                <a:cs typeface="Arial" panose="020B0604020202020204" pitchFamily="34" charset="0"/>
              </a:rPr>
              <a:t>Melendo</a:t>
            </a:r>
            <a:r>
              <a:rPr lang="es-MX" sz="1400" dirty="0">
                <a:solidFill>
                  <a:schemeClr val="tx1"/>
                </a:solidFill>
                <a:latin typeface="Arial" panose="020B0604020202020204" pitchFamily="34" charset="0"/>
                <a:cs typeface="Arial" panose="020B0604020202020204" pitchFamily="34" charset="0"/>
              </a:rPr>
              <a:t> citado por Báez</a:t>
            </a:r>
          </a:p>
          <a:p>
            <a:pPr algn="ctr"/>
            <a:r>
              <a:rPr lang="es-MX" sz="1400" dirty="0">
                <a:solidFill>
                  <a:schemeClr val="tx1"/>
                </a:solidFill>
                <a:latin typeface="Arial" panose="020B0604020202020204" pitchFamily="34" charset="0"/>
                <a:cs typeface="Arial" panose="020B0604020202020204" pitchFamily="34" charset="0"/>
              </a:rPr>
              <a:t> y Cienfuegos 2002, 177</a:t>
            </a:r>
          </a:p>
          <a:p>
            <a:pPr algn="ctr"/>
            <a:endParaRPr lang="es-MX" sz="900" dirty="0">
              <a:latin typeface="Arial" panose="020B0604020202020204" pitchFamily="34" charset="0"/>
              <a:cs typeface="Arial" panose="020B0604020202020204" pitchFamily="34" charset="0"/>
            </a:endParaRPr>
          </a:p>
        </p:txBody>
      </p:sp>
      <p:sp>
        <p:nvSpPr>
          <p:cNvPr id="7" name="Rectangle 12">
            <a:extLst>
              <a:ext uri="{FF2B5EF4-FFF2-40B4-BE49-F238E27FC236}">
                <a16:creationId xmlns:a16="http://schemas.microsoft.com/office/drawing/2014/main" id="{E4A3E11F-2EE4-46DF-984F-1C8409C1C874}"/>
              </a:ext>
            </a:extLst>
          </p:cNvPr>
          <p:cNvSpPr/>
          <p:nvPr/>
        </p:nvSpPr>
        <p:spPr>
          <a:xfrm>
            <a:off x="5570800" y="5453231"/>
            <a:ext cx="2588462" cy="444439"/>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900" dirty="0">
              <a:latin typeface="Arial" panose="020B0604020202020204" pitchFamily="34" charset="0"/>
              <a:cs typeface="Arial" panose="020B0604020202020204" pitchFamily="34" charset="0"/>
            </a:endParaRPr>
          </a:p>
          <a:p>
            <a:pPr algn="ctr"/>
            <a:r>
              <a:rPr lang="es-MX" sz="1400" dirty="0">
                <a:solidFill>
                  <a:schemeClr val="tx1"/>
                </a:solidFill>
                <a:latin typeface="Arial" panose="020B0604020202020204" pitchFamily="34" charset="0"/>
                <a:cs typeface="Arial" panose="020B0604020202020204" pitchFamily="34" charset="0"/>
              </a:rPr>
              <a:t>Tesis XXXVII/2004 del TEPJF </a:t>
            </a:r>
          </a:p>
          <a:p>
            <a:pPr algn="ctr"/>
            <a:endParaRPr lang="es-MX" sz="900" dirty="0">
              <a:latin typeface="Arial" panose="020B0604020202020204" pitchFamily="34" charset="0"/>
              <a:cs typeface="Arial" panose="020B0604020202020204" pitchFamily="34" charset="0"/>
            </a:endParaRPr>
          </a:p>
        </p:txBody>
      </p:sp>
      <p:sp>
        <p:nvSpPr>
          <p:cNvPr id="8" name="Text Box 28">
            <a:extLst>
              <a:ext uri="{FF2B5EF4-FFF2-40B4-BE49-F238E27FC236}">
                <a16:creationId xmlns:a16="http://schemas.microsoft.com/office/drawing/2014/main" id="{5530EF81-E3C3-4FCA-A00F-0EEA35BAC176}"/>
              </a:ext>
            </a:extLst>
          </p:cNvPr>
          <p:cNvSpPr txBox="1">
            <a:spLocks noGrp="1" noChangeArrowheads="1"/>
          </p:cNvSpPr>
          <p:nvPr>
            <p:ph type="title"/>
          </p:nvPr>
        </p:nvSpPr>
        <p:spPr bwMode="auto">
          <a:xfrm>
            <a:off x="2619527" y="866815"/>
            <a:ext cx="4457698" cy="369332"/>
          </a:xfrm>
          <a:prstGeom prst="rect">
            <a:avLst/>
          </a:prstGeom>
          <a:noFill/>
          <a:ln w="19050" algn="ctr">
            <a:solidFill>
              <a:srgbClr val="B2ADDD"/>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r>
              <a:rPr lang="es-MX" altLang="es-MX" sz="2000" b="0" dirty="0">
                <a:solidFill>
                  <a:schemeClr val="accent2">
                    <a:lumMod val="50000"/>
                  </a:schemeClr>
                </a:solidFill>
                <a:latin typeface="+mj-lt"/>
              </a:rPr>
              <a:t>Concepto y objeto de la prueba</a:t>
            </a:r>
            <a:endParaRPr lang="es-ES" altLang="es-MX" sz="2000" b="0" dirty="0">
              <a:solidFill>
                <a:schemeClr val="accent2">
                  <a:lumMod val="50000"/>
                </a:schemeClr>
              </a:solidFill>
              <a:latin typeface="+mj-lt"/>
            </a:endParaRPr>
          </a:p>
        </p:txBody>
      </p:sp>
      <p:sp>
        <p:nvSpPr>
          <p:cNvPr id="9" name="Rectángulo redondeado 3">
            <a:extLst>
              <a:ext uri="{FF2B5EF4-FFF2-40B4-BE49-F238E27FC236}">
                <a16:creationId xmlns:a16="http://schemas.microsoft.com/office/drawing/2014/main" id="{16C529FD-994D-4D2A-B905-290AA4661870}"/>
              </a:ext>
            </a:extLst>
          </p:cNvPr>
          <p:cNvSpPr/>
          <p:nvPr/>
        </p:nvSpPr>
        <p:spPr>
          <a:xfrm>
            <a:off x="3601331" y="28137"/>
            <a:ext cx="5542677" cy="46423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dirty="0">
                <a:solidFill>
                  <a:schemeClr val="accent2">
                    <a:lumMod val="50000"/>
                  </a:schemeClr>
                </a:solidFill>
                <a:latin typeface="+mj-lt"/>
                <a:cs typeface="Arial" panose="020B0604020202020204" pitchFamily="34" charset="0"/>
              </a:rPr>
              <a:t> La Prueba (generalidades) 2</a:t>
            </a:r>
          </a:p>
        </p:txBody>
      </p:sp>
    </p:spTree>
    <p:extLst>
      <p:ext uri="{BB962C8B-B14F-4D97-AF65-F5344CB8AC3E}">
        <p14:creationId xmlns:p14="http://schemas.microsoft.com/office/powerpoint/2010/main" val="3849899314"/>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E127D58-5038-4AEF-8C6D-5F23AB4623D8}"/>
              </a:ext>
            </a:extLst>
          </p:cNvPr>
          <p:cNvSpPr>
            <a:spLocks noGrp="1"/>
          </p:cNvSpPr>
          <p:nvPr>
            <p:ph type="title"/>
          </p:nvPr>
        </p:nvSpPr>
        <p:spPr/>
        <p:txBody>
          <a:bodyPr/>
          <a:lstStyle/>
          <a:p>
            <a:r>
              <a:rPr lang="es-MX" dirty="0"/>
              <a:t>Control legal</a:t>
            </a:r>
          </a:p>
        </p:txBody>
      </p:sp>
      <p:sp>
        <p:nvSpPr>
          <p:cNvPr id="3" name="Marcador de contenido 2">
            <a:extLst>
              <a:ext uri="{FF2B5EF4-FFF2-40B4-BE49-F238E27FC236}">
                <a16:creationId xmlns:a16="http://schemas.microsoft.com/office/drawing/2014/main" id="{43FC1D74-0B39-41FC-A781-AE0F04D50D19}"/>
              </a:ext>
            </a:extLst>
          </p:cNvPr>
          <p:cNvSpPr>
            <a:spLocks noGrp="1"/>
          </p:cNvSpPr>
          <p:nvPr>
            <p:ph idx="1"/>
          </p:nvPr>
        </p:nvSpPr>
        <p:spPr/>
        <p:txBody>
          <a:bodyPr>
            <a:normAutofit/>
          </a:bodyPr>
          <a:lstStyle/>
          <a:p>
            <a:pPr marL="0" indent="0" algn="just">
              <a:buNone/>
            </a:pPr>
            <a:r>
              <a:rPr lang="es-MX" sz="2000" dirty="0"/>
              <a:t>Otro asunto importante consiste en que el proyecto de resolución debe circular entre los miembros del Pleno de la Sala del TEPJF correspondiente y, finalmente, aprobarse, si es del caso, en sesión pública, la que inclusive es transmitida por Canal Judicial, para el conocimiento de cualquier persona interesada.</a:t>
            </a:r>
          </a:p>
          <a:p>
            <a:pPr marL="0" indent="0" algn="just">
              <a:buNone/>
            </a:pPr>
            <a:r>
              <a:rPr lang="es-MX" sz="2000" dirty="0"/>
              <a:t>CPEUM. Artículo 99</a:t>
            </a:r>
          </a:p>
          <a:p>
            <a:pPr marL="0" indent="0" algn="just">
              <a:buNone/>
            </a:pPr>
            <a:r>
              <a:rPr lang="es-MX" sz="2000" dirty="0"/>
              <a:t>LGSMIME. Artículo 24</a:t>
            </a:r>
          </a:p>
        </p:txBody>
      </p:sp>
    </p:spTree>
    <p:extLst>
      <p:ext uri="{BB962C8B-B14F-4D97-AF65-F5344CB8AC3E}">
        <p14:creationId xmlns:p14="http://schemas.microsoft.com/office/powerpoint/2010/main" val="343025458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a:extLst>
              <a:ext uri="{FF2B5EF4-FFF2-40B4-BE49-F238E27FC236}">
                <a16:creationId xmlns:a16="http://schemas.microsoft.com/office/drawing/2014/main" id="{29CE6316-48D6-47CD-8A8B-5CE41AD2F0AD}"/>
              </a:ext>
            </a:extLst>
          </p:cNvPr>
          <p:cNvSpPr>
            <a:spLocks noGrp="1"/>
          </p:cNvSpPr>
          <p:nvPr>
            <p:ph type="title"/>
          </p:nvPr>
        </p:nvSpPr>
        <p:spPr/>
        <p:txBody>
          <a:bodyPr/>
          <a:lstStyle/>
          <a:p>
            <a:r>
              <a:rPr lang="es-MX" dirty="0"/>
              <a:t>CONCLUSIONES (1)</a:t>
            </a:r>
          </a:p>
        </p:txBody>
      </p:sp>
      <p:sp>
        <p:nvSpPr>
          <p:cNvPr id="4" name="Marcador de contenido 3">
            <a:extLst>
              <a:ext uri="{FF2B5EF4-FFF2-40B4-BE49-F238E27FC236}">
                <a16:creationId xmlns:a16="http://schemas.microsoft.com/office/drawing/2014/main" id="{ECEF46BB-C265-426C-9C9E-30DD42F59CFC}"/>
              </a:ext>
            </a:extLst>
          </p:cNvPr>
          <p:cNvSpPr>
            <a:spLocks noGrp="1"/>
          </p:cNvSpPr>
          <p:nvPr>
            <p:ph idx="1"/>
          </p:nvPr>
        </p:nvSpPr>
        <p:spPr/>
        <p:txBody>
          <a:bodyPr>
            <a:normAutofit fontScale="70000" lnSpcReduction="20000"/>
          </a:bodyPr>
          <a:lstStyle/>
          <a:p>
            <a:r>
              <a:rPr lang="es-MX" dirty="0"/>
              <a:t>1) La prueba representa la parte medular de un proceso judicial</a:t>
            </a:r>
          </a:p>
          <a:p>
            <a:r>
              <a:rPr lang="es-MX" dirty="0"/>
              <a:t>2) La prueba en materia electoral presenta características específicas, por su ámbito de afectación social y política</a:t>
            </a:r>
          </a:p>
          <a:p>
            <a:r>
              <a:rPr lang="es-MX" dirty="0"/>
              <a:t>3) Se cuenta con una Teoría General de la Prueba en Materia Electoral</a:t>
            </a:r>
          </a:p>
          <a:p>
            <a:r>
              <a:rPr lang="es-MX" dirty="0"/>
              <a:t>4) Se debe distinguir entre fuente de la prueba y medio de prueba</a:t>
            </a:r>
          </a:p>
          <a:p>
            <a:r>
              <a:rPr lang="es-MX" dirty="0"/>
              <a:t>5) Las pruebas deben confirmar la veracidad o no de los argumentos de las partes.</a:t>
            </a:r>
          </a:p>
          <a:p>
            <a:r>
              <a:rPr lang="es-MX" dirty="0"/>
              <a:t>6) La prueba en materia electoral está limitada por la Ley (LGSMIME)</a:t>
            </a:r>
          </a:p>
          <a:p>
            <a:r>
              <a:rPr lang="es-MX" dirty="0"/>
              <a:t>7) Existen disposiciones comunes para las pruebas en materia electoral y otras particulares de algunos medios de impugnación (arts. 14, 15 y 16 de la LGSMIME)</a:t>
            </a:r>
          </a:p>
          <a:p>
            <a:endParaRPr lang="es-MX" dirty="0"/>
          </a:p>
          <a:p>
            <a:endParaRPr lang="es-MX" dirty="0"/>
          </a:p>
        </p:txBody>
      </p:sp>
    </p:spTree>
    <p:extLst>
      <p:ext uri="{BB962C8B-B14F-4D97-AF65-F5344CB8AC3E}">
        <p14:creationId xmlns:p14="http://schemas.microsoft.com/office/powerpoint/2010/main" val="60856211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825713A-961F-414E-98CE-8C118AAA060B}"/>
              </a:ext>
            </a:extLst>
          </p:cNvPr>
          <p:cNvSpPr>
            <a:spLocks noGrp="1"/>
          </p:cNvSpPr>
          <p:nvPr>
            <p:ph type="title"/>
          </p:nvPr>
        </p:nvSpPr>
        <p:spPr/>
        <p:txBody>
          <a:bodyPr>
            <a:normAutofit/>
          </a:bodyPr>
          <a:lstStyle/>
          <a:p>
            <a:r>
              <a:rPr lang="es-MX" sz="3200" dirty="0"/>
              <a:t>Conclusiones (2)</a:t>
            </a:r>
          </a:p>
        </p:txBody>
      </p:sp>
      <p:sp>
        <p:nvSpPr>
          <p:cNvPr id="5" name="Marcador de contenido 4">
            <a:extLst>
              <a:ext uri="{FF2B5EF4-FFF2-40B4-BE49-F238E27FC236}">
                <a16:creationId xmlns:a16="http://schemas.microsoft.com/office/drawing/2014/main" id="{34472267-661F-4E6F-A976-BCA11CED0FAE}"/>
              </a:ext>
            </a:extLst>
          </p:cNvPr>
          <p:cNvSpPr>
            <a:spLocks noGrp="1"/>
          </p:cNvSpPr>
          <p:nvPr>
            <p:ph idx="1"/>
          </p:nvPr>
        </p:nvSpPr>
        <p:spPr/>
        <p:txBody>
          <a:bodyPr>
            <a:normAutofit lnSpcReduction="10000"/>
          </a:bodyPr>
          <a:lstStyle/>
          <a:p>
            <a:pPr marL="0" indent="0" algn="just">
              <a:buNone/>
            </a:pPr>
            <a:r>
              <a:rPr lang="es-MX" sz="2400" dirty="0"/>
              <a:t>8) Al margen de esas disposiciones generales referentes a las pruebas en materia electoral, en la misma LGSMIME existen normas específicas aplicables en determinados medios impugnativos</a:t>
            </a:r>
          </a:p>
          <a:p>
            <a:pPr marL="0" indent="0" algn="just">
              <a:buNone/>
            </a:pPr>
            <a:r>
              <a:rPr lang="es-MX" sz="2400" dirty="0"/>
              <a:t>9) Igualmente, en la LGIPE y en el Reglamento Interno del TEPJF hay disposiciones importantes al respecto</a:t>
            </a:r>
          </a:p>
          <a:p>
            <a:pPr marL="0" indent="0" algn="just">
              <a:buNone/>
            </a:pPr>
            <a:r>
              <a:rPr lang="es-MX" sz="2400" dirty="0"/>
              <a:t>10) Se debe distinguir entre sistema probatorio electoral, principios y reglas de la prueba, su  ofrecimiento, admisión, desahogo, valoración individual y conjunta, </a:t>
            </a:r>
            <a:r>
              <a:rPr lang="es-MX" sz="2400" dirty="0" err="1"/>
              <a:t>adminiculación</a:t>
            </a:r>
            <a:r>
              <a:rPr lang="es-MX" sz="2400" dirty="0"/>
              <a:t> y resultado en la resolución correspondiente </a:t>
            </a:r>
          </a:p>
        </p:txBody>
      </p:sp>
    </p:spTree>
    <p:extLst>
      <p:ext uri="{BB962C8B-B14F-4D97-AF65-F5344CB8AC3E}">
        <p14:creationId xmlns:p14="http://schemas.microsoft.com/office/powerpoint/2010/main" val="390672151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4735975-C944-4A8A-8CCB-0C9BAA82DA8F}"/>
              </a:ext>
            </a:extLst>
          </p:cNvPr>
          <p:cNvSpPr>
            <a:spLocks noGrp="1"/>
          </p:cNvSpPr>
          <p:nvPr>
            <p:ph type="title"/>
          </p:nvPr>
        </p:nvSpPr>
        <p:spPr/>
        <p:txBody>
          <a:bodyPr>
            <a:normAutofit/>
          </a:bodyPr>
          <a:lstStyle/>
          <a:p>
            <a:r>
              <a:rPr lang="es-MX" sz="3200" dirty="0"/>
              <a:t>Conclusión (3)</a:t>
            </a:r>
          </a:p>
        </p:txBody>
      </p:sp>
      <p:sp>
        <p:nvSpPr>
          <p:cNvPr id="3" name="Marcador de contenido 2">
            <a:extLst>
              <a:ext uri="{FF2B5EF4-FFF2-40B4-BE49-F238E27FC236}">
                <a16:creationId xmlns:a16="http://schemas.microsoft.com/office/drawing/2014/main" id="{1AA0742B-ACD0-48F1-A253-12C7EF95E531}"/>
              </a:ext>
            </a:extLst>
          </p:cNvPr>
          <p:cNvSpPr>
            <a:spLocks noGrp="1"/>
          </p:cNvSpPr>
          <p:nvPr>
            <p:ph idx="1"/>
          </p:nvPr>
        </p:nvSpPr>
        <p:spPr/>
        <p:txBody>
          <a:bodyPr>
            <a:normAutofit/>
          </a:bodyPr>
          <a:lstStyle/>
          <a:p>
            <a:pPr marL="0" indent="0">
              <a:buNone/>
            </a:pPr>
            <a:r>
              <a:rPr lang="es-MX" sz="2400" dirty="0"/>
              <a:t>11) No siempre existe identidad entre la verdad fáctica y la verdad procesal</a:t>
            </a:r>
          </a:p>
          <a:p>
            <a:pPr marL="0" indent="0" algn="just">
              <a:buNone/>
            </a:pPr>
            <a:r>
              <a:rPr lang="es-MX" sz="2400" dirty="0"/>
              <a:t>12) Existen medios de control respecto a las decisiones judiciales sobre los hechos ocurridos</a:t>
            </a:r>
          </a:p>
          <a:p>
            <a:pPr marL="0" indent="0" algn="just">
              <a:buNone/>
            </a:pPr>
            <a:r>
              <a:rPr lang="es-MX" sz="2400" dirty="0"/>
              <a:t>13) El TEPJF tiene como uno de sus ejes trasversales de acción, la transparencia de sus actos de autoridad, entre ellos, sus resoluciones</a:t>
            </a:r>
          </a:p>
          <a:p>
            <a:pPr marL="0" indent="0" algn="just">
              <a:buNone/>
            </a:pPr>
            <a:r>
              <a:rPr lang="es-MX" sz="2400" dirty="0"/>
              <a:t>14) El sistema de medios de impugnación es amplio y complejo y ha ampliado en algunos casos sus vías impugnativas y su gama de procedencia</a:t>
            </a:r>
          </a:p>
        </p:txBody>
      </p:sp>
    </p:spTree>
    <p:extLst>
      <p:ext uri="{BB962C8B-B14F-4D97-AF65-F5344CB8AC3E}">
        <p14:creationId xmlns:p14="http://schemas.microsoft.com/office/powerpoint/2010/main" val="138410902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25C33A7-DE58-4681-993D-E6BC5DC4E740}"/>
              </a:ext>
            </a:extLst>
          </p:cNvPr>
          <p:cNvSpPr>
            <a:spLocks noGrp="1"/>
          </p:cNvSpPr>
          <p:nvPr>
            <p:ph type="title"/>
          </p:nvPr>
        </p:nvSpPr>
        <p:spPr/>
        <p:txBody>
          <a:bodyPr>
            <a:normAutofit/>
          </a:bodyPr>
          <a:lstStyle/>
          <a:p>
            <a:r>
              <a:rPr lang="es-MX" sz="3200" dirty="0"/>
              <a:t>Conclusión (4)</a:t>
            </a:r>
          </a:p>
        </p:txBody>
      </p:sp>
      <p:sp>
        <p:nvSpPr>
          <p:cNvPr id="3" name="Marcador de contenido 2">
            <a:extLst>
              <a:ext uri="{FF2B5EF4-FFF2-40B4-BE49-F238E27FC236}">
                <a16:creationId xmlns:a16="http://schemas.microsoft.com/office/drawing/2014/main" id="{310CBB35-284E-40E6-8697-70694912D2E6}"/>
              </a:ext>
            </a:extLst>
          </p:cNvPr>
          <p:cNvSpPr>
            <a:spLocks noGrp="1"/>
          </p:cNvSpPr>
          <p:nvPr>
            <p:ph idx="1"/>
          </p:nvPr>
        </p:nvSpPr>
        <p:spPr/>
        <p:txBody>
          <a:bodyPr>
            <a:normAutofit/>
          </a:bodyPr>
          <a:lstStyle/>
          <a:p>
            <a:pPr marL="0" indent="0" algn="just">
              <a:buNone/>
            </a:pPr>
            <a:r>
              <a:rPr lang="es-MX" sz="2400" dirty="0"/>
              <a:t>15) De cualquier forma, en todos los medios impugnativos, como sucede en el campo general de los procesos judiciales, la probanza en el elemento fundamental para que los justiciables logren la satisfacción de sus pretensiones litigiosas, pero también para que el órgano de justicia adquiera convicción suficiente de los hechos ocurridos y, en consecuencia, emita su sentencia cumpliendo con los principios constitucionales de motivación y fundamentación.</a:t>
            </a:r>
          </a:p>
        </p:txBody>
      </p:sp>
    </p:spTree>
    <p:extLst>
      <p:ext uri="{BB962C8B-B14F-4D97-AF65-F5344CB8AC3E}">
        <p14:creationId xmlns:p14="http://schemas.microsoft.com/office/powerpoint/2010/main" val="1597707798"/>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utoShape 2">
            <a:extLst>
              <a:ext uri="{FF2B5EF4-FFF2-40B4-BE49-F238E27FC236}">
                <a16:creationId xmlns:a16="http://schemas.microsoft.com/office/drawing/2014/main" id="{3FDEA354-7A5B-471B-A54A-D341EDB7C32D}"/>
              </a:ext>
            </a:extLst>
          </p:cNvPr>
          <p:cNvSpPr>
            <a:spLocks noChangeArrowheads="1"/>
          </p:cNvSpPr>
          <p:nvPr/>
        </p:nvSpPr>
        <p:spPr bwMode="auto">
          <a:xfrm>
            <a:off x="377031" y="1918749"/>
            <a:ext cx="8424862" cy="2324084"/>
          </a:xfrm>
          <a:prstGeom prst="flowChartAlternateProcess">
            <a:avLst/>
          </a:prstGeom>
          <a:solidFill>
            <a:schemeClr val="bg2">
              <a:lumMod val="95000"/>
            </a:schemeClr>
          </a:solidFill>
          <a:ln w="9525">
            <a:solidFill>
              <a:schemeClr val="bg2">
                <a:lumMod val="95000"/>
              </a:schemeClr>
            </a:solidFill>
            <a:miter lim="800000"/>
            <a:headEnd/>
            <a:tailEnd/>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just" eaLnBrk="1" hangingPunct="1"/>
            <a:r>
              <a:rPr lang="es-MX" altLang="es-MX" sz="1600" dirty="0">
                <a:latin typeface="Helvetica Neue"/>
                <a:ea typeface="ＭＳ Ｐゴシック" panose="020B0600070205080204" pitchFamily="34" charset="-128"/>
              </a:rPr>
              <a:t>Podrá utilizarse como cita de textos sin alteraciones, señalando la fuente y con la siguiente leyenda:</a:t>
            </a:r>
          </a:p>
          <a:p>
            <a:pPr algn="just" eaLnBrk="1" hangingPunct="1"/>
            <a:endParaRPr lang="es-MX" altLang="es-MX" sz="1600" dirty="0">
              <a:latin typeface="Helvetica Neue"/>
              <a:ea typeface="ＭＳ Ｐゴシック" panose="020B0600070205080204" pitchFamily="34" charset="-128"/>
            </a:endParaRPr>
          </a:p>
          <a:p>
            <a:pPr algn="ctr" eaLnBrk="1" hangingPunct="1"/>
            <a:r>
              <a:rPr lang="es-MX" altLang="es-MX" sz="1600" dirty="0">
                <a:latin typeface="Helvetica Neue"/>
                <a:ea typeface="ＭＳ Ｐゴシック" panose="020B0600070205080204" pitchFamily="34" charset="-128"/>
              </a:rPr>
              <a:t>Escuela Judicial Electoral. </a:t>
            </a:r>
            <a:r>
              <a:rPr lang="es-MX" altLang="es-MX" sz="1600">
                <a:latin typeface="Helvetica Neue"/>
                <a:ea typeface="ＭＳ Ｐゴシック" panose="020B0600070205080204" pitchFamily="34" charset="-128"/>
              </a:rPr>
              <a:t>2024. </a:t>
            </a:r>
            <a:r>
              <a:rPr lang="es-MX" altLang="es-MX" sz="1600" dirty="0">
                <a:latin typeface="Helvetica Neue"/>
                <a:ea typeface="ＭＳ Ｐゴシック" panose="020B0600070205080204" pitchFamily="34" charset="-128"/>
              </a:rPr>
              <a:t>“La prueba en materia electoral”, material didáctico de apoyo para la capacitación. México: Tribunal Electoral del Poder Judicial de la Federación.</a:t>
            </a:r>
          </a:p>
          <a:p>
            <a:pPr algn="just" eaLnBrk="1" hangingPunct="1"/>
            <a:endParaRPr lang="es-MX" altLang="es-MX" sz="1600" i="1" dirty="0">
              <a:latin typeface="Helvetica Neue"/>
              <a:ea typeface="ＭＳ Ｐゴシック" panose="020B0600070205080204" pitchFamily="34" charset="-128"/>
            </a:endParaRPr>
          </a:p>
          <a:p>
            <a:pPr algn="ctr" eaLnBrk="1" hangingPunct="1"/>
            <a:r>
              <a:rPr lang="es-MX" altLang="es-MX" b="1" dirty="0">
                <a:latin typeface="Helvetica Neue"/>
                <a:ea typeface="ＭＳ Ｐゴシック" panose="020B0600070205080204" pitchFamily="34" charset="-128"/>
              </a:rPr>
              <a:t>Queda prohibida su reproducción parcial o total sin autorización.</a:t>
            </a:r>
            <a:endParaRPr lang="es-ES" altLang="es-MX" b="1" dirty="0">
              <a:latin typeface="Helvetica Neue"/>
              <a:ea typeface="ＭＳ Ｐゴシック" panose="020B0600070205080204" pitchFamily="34" charset="-128"/>
            </a:endParaRPr>
          </a:p>
        </p:txBody>
      </p:sp>
      <p:sp>
        <p:nvSpPr>
          <p:cNvPr id="11" name="Rectangle 3">
            <a:extLst>
              <a:ext uri="{FF2B5EF4-FFF2-40B4-BE49-F238E27FC236}">
                <a16:creationId xmlns:a16="http://schemas.microsoft.com/office/drawing/2014/main" id="{DEF2A1B4-CB4F-403C-B759-5D3060CE7FB3}"/>
              </a:ext>
            </a:extLst>
          </p:cNvPr>
          <p:cNvSpPr>
            <a:spLocks noChangeArrowheads="1"/>
          </p:cNvSpPr>
          <p:nvPr/>
        </p:nvSpPr>
        <p:spPr bwMode="auto">
          <a:xfrm>
            <a:off x="377031" y="1130961"/>
            <a:ext cx="831691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r>
              <a:rPr lang="es-MX" altLang="es-MX" dirty="0">
                <a:latin typeface="Helvetica Neue"/>
                <a:ea typeface="ＭＳ Ｐゴシック" panose="020B0600070205080204" pitchFamily="34" charset="-128"/>
              </a:rPr>
              <a:t>2024, </a:t>
            </a:r>
            <a:r>
              <a:rPr lang="es-MX" altLang="es-MX" b="1" dirty="0">
                <a:latin typeface="Helvetica Neue"/>
                <a:ea typeface="ＭＳ Ｐゴシック" panose="020B0600070205080204" pitchFamily="34" charset="-128"/>
              </a:rPr>
              <a:t>© </a:t>
            </a:r>
            <a:r>
              <a:rPr lang="es-MX" altLang="es-MX" dirty="0">
                <a:latin typeface="Helvetica Neue"/>
                <a:ea typeface="ＭＳ Ｐゴシック" panose="020B0600070205080204" pitchFamily="34" charset="-128"/>
              </a:rPr>
              <a:t>Derechos Reservados a favor del </a:t>
            </a:r>
          </a:p>
          <a:p>
            <a:pPr algn="ctr" eaLnBrk="1" hangingPunct="1"/>
            <a:r>
              <a:rPr lang="es-MX" altLang="es-MX" b="1" dirty="0">
                <a:solidFill>
                  <a:srgbClr val="2A2559"/>
                </a:solidFill>
                <a:latin typeface="Helvetica Neue"/>
                <a:ea typeface="ＭＳ Ｐゴシック" panose="020B0600070205080204" pitchFamily="34" charset="-128"/>
              </a:rPr>
              <a:t>Tribunal Electoral del Poder Judicial de la Federación</a:t>
            </a:r>
            <a:endParaRPr lang="es-ES" altLang="es-MX" b="1" dirty="0">
              <a:solidFill>
                <a:srgbClr val="2A2559"/>
              </a:solidFill>
              <a:latin typeface="Helvetica Neue"/>
              <a:ea typeface="ＭＳ Ｐゴシック" panose="020B0600070205080204" pitchFamily="34" charset="-128"/>
            </a:endParaRPr>
          </a:p>
        </p:txBody>
      </p:sp>
      <p:sp>
        <p:nvSpPr>
          <p:cNvPr id="12" name="Rectangle 16">
            <a:extLst>
              <a:ext uri="{FF2B5EF4-FFF2-40B4-BE49-F238E27FC236}">
                <a16:creationId xmlns:a16="http://schemas.microsoft.com/office/drawing/2014/main" id="{56934676-D8F7-46A4-B42C-0784885A5D29}"/>
              </a:ext>
            </a:extLst>
          </p:cNvPr>
          <p:cNvSpPr>
            <a:spLocks noChangeArrowheads="1"/>
          </p:cNvSpPr>
          <p:nvPr/>
        </p:nvSpPr>
        <p:spPr bwMode="auto">
          <a:xfrm>
            <a:off x="197644" y="4421647"/>
            <a:ext cx="8748712"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es-MX" altLang="es-MX" dirty="0">
                <a:latin typeface="Helvetica Neue"/>
                <a:ea typeface="ＭＳ Ｐゴシック" panose="020B0600070205080204" pitchFamily="34" charset="-128"/>
                <a:hlinkClick r:id="rId2"/>
              </a:rPr>
              <a:t>www.te.gob.mx</a:t>
            </a:r>
            <a:r>
              <a:rPr lang="es-MX" altLang="es-MX" dirty="0">
                <a:latin typeface="Helvetica Neue"/>
                <a:ea typeface="ＭＳ Ｐゴシック" panose="020B0600070205080204" pitchFamily="34" charset="-128"/>
              </a:rPr>
              <a:t> </a:t>
            </a:r>
          </a:p>
          <a:p>
            <a:pPr algn="ctr" eaLnBrk="1" hangingPunct="1"/>
            <a:r>
              <a:rPr lang="es-MX" altLang="es-MX" dirty="0">
                <a:latin typeface="Helvetica Neue"/>
                <a:ea typeface="ＭＳ Ｐゴシック" panose="020B0600070205080204" pitchFamily="34" charset="-128"/>
                <a:hlinkClick r:id="rId3"/>
              </a:rPr>
              <a:t>www.te.gob.mx/eje/</a:t>
            </a:r>
            <a:endParaRPr lang="es-MX" altLang="es-MX" dirty="0">
              <a:latin typeface="Helvetica Neue"/>
              <a:ea typeface="ＭＳ Ｐゴシック" panose="020B0600070205080204" pitchFamily="34" charset="-128"/>
            </a:endParaRPr>
          </a:p>
          <a:p>
            <a:pPr algn="ctr" eaLnBrk="1" hangingPunct="1"/>
            <a:endParaRPr lang="es-MX" altLang="es-MX" dirty="0">
              <a:latin typeface="Helvetica Neue"/>
              <a:ea typeface="ＭＳ Ｐゴシック" panose="020B0600070205080204" pitchFamily="34" charset="-128"/>
            </a:endParaRPr>
          </a:p>
          <a:p>
            <a:pPr algn="ctr" eaLnBrk="1" hangingPunct="1"/>
            <a:r>
              <a:rPr lang="es-MX" altLang="es-MX" b="1" dirty="0">
                <a:latin typeface="Helvetica Neue"/>
                <a:ea typeface="ＭＳ Ｐゴシック" panose="020B0600070205080204" pitchFamily="34" charset="-128"/>
              </a:rPr>
              <a:t>Facebook:</a:t>
            </a:r>
            <a:r>
              <a:rPr lang="es-MX" altLang="es-MX" dirty="0">
                <a:latin typeface="Helvetica Neue"/>
                <a:ea typeface="ＭＳ Ｐゴシック" panose="020B0600070205080204" pitchFamily="34" charset="-128"/>
              </a:rPr>
              <a:t> Escuela Judicial Electoral</a:t>
            </a:r>
          </a:p>
          <a:p>
            <a:pPr algn="ctr" eaLnBrk="1" hangingPunct="1"/>
            <a:r>
              <a:rPr lang="es-MX" altLang="es-MX" b="1" dirty="0">
                <a:latin typeface="Helvetica Neue"/>
                <a:ea typeface="ＭＳ Ｐゴシック" panose="020B0600070205080204" pitchFamily="34" charset="-128"/>
              </a:rPr>
              <a:t>Twitter e Instagram:</a:t>
            </a:r>
            <a:r>
              <a:rPr lang="es-MX" altLang="es-MX" dirty="0">
                <a:latin typeface="Helvetica Neue"/>
                <a:ea typeface="ＭＳ Ｐゴシック" panose="020B0600070205080204" pitchFamily="34" charset="-128"/>
              </a:rPr>
              <a:t> @TEPJF_EJE</a:t>
            </a:r>
            <a:endParaRPr lang="es-ES" altLang="es-MX" dirty="0">
              <a:latin typeface="Helvetica Neue"/>
              <a:ea typeface="ＭＳ Ｐゴシック" panose="020B0600070205080204" pitchFamily="34" charset="-128"/>
            </a:endParaRPr>
          </a:p>
        </p:txBody>
      </p:sp>
    </p:spTree>
    <p:extLst>
      <p:ext uri="{BB962C8B-B14F-4D97-AF65-F5344CB8AC3E}">
        <p14:creationId xmlns:p14="http://schemas.microsoft.com/office/powerpoint/2010/main" val="828091513"/>
      </p:ext>
    </p:extLst>
  </p:cSld>
  <p:clrMapOvr>
    <a:masterClrMapping/>
  </p:clrMapOvr>
</p:sld>
</file>

<file path=ppt/theme/theme1.xml><?xml version="1.0" encoding="utf-8"?>
<a:theme xmlns:a="http://schemas.openxmlformats.org/drawingml/2006/main" name="Tema de Office">
  <a:themeElements>
    <a:clrScheme name="EJE">
      <a:dk1>
        <a:srgbClr val="000000"/>
      </a:dk1>
      <a:lt1>
        <a:srgbClr val="2A2559"/>
      </a:lt1>
      <a:dk2>
        <a:srgbClr val="F0EFF8"/>
      </a:dk2>
      <a:lt2>
        <a:srgbClr val="FFFFFF"/>
      </a:lt2>
      <a:accent1>
        <a:srgbClr val="2A2559"/>
      </a:accent1>
      <a:accent2>
        <a:srgbClr val="B2ADDD"/>
      </a:accent2>
      <a:accent3>
        <a:srgbClr val="918BCF"/>
      </a:accent3>
      <a:accent4>
        <a:srgbClr val="000000"/>
      </a:accent4>
      <a:accent5>
        <a:srgbClr val="70AD47"/>
      </a:accent5>
      <a:accent6>
        <a:srgbClr val="FFC000"/>
      </a:accent6>
      <a:hlink>
        <a:srgbClr val="000000"/>
      </a:hlink>
      <a:folHlink>
        <a:srgbClr val="918BCF"/>
      </a:folHlink>
    </a:clrScheme>
    <a:fontScheme name="EJE">
      <a:majorFont>
        <a:latin typeface="Helvetica"/>
        <a:ea typeface=""/>
        <a:cs typeface=""/>
      </a:majorFont>
      <a:minorFont>
        <a:latin typeface="Helvetica"/>
        <a:ea typeface=""/>
        <a:cs typeface=""/>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o" ma:contentTypeID="0x010100173DBC92B6BACE4E8B7971F31F3E63C0" ma:contentTypeVersion="14" ma:contentTypeDescription="Crear nuevo documento." ma:contentTypeScope="" ma:versionID="4b738a3c02a350cac4e5655a11d71056">
  <xsd:schema xmlns:xsd="http://www.w3.org/2001/XMLSchema" xmlns:xs="http://www.w3.org/2001/XMLSchema" xmlns:p="http://schemas.microsoft.com/office/2006/metadata/properties" xmlns:ns3="f355234d-2b02-4ec1-a781-41a4985d3af3" xmlns:ns4="737e49fd-af2d-44c8-90e5-240b3deb50bf" targetNamespace="http://schemas.microsoft.com/office/2006/metadata/properties" ma:root="true" ma:fieldsID="4dbb2612d2bf2638e5fbaadedf6159cd" ns3:_="" ns4:_="">
    <xsd:import namespace="f355234d-2b02-4ec1-a781-41a4985d3af3"/>
    <xsd:import namespace="737e49fd-af2d-44c8-90e5-240b3deb50bf"/>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355234d-2b02-4ec1-a781-41a4985d3af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37e49fd-af2d-44c8-90e5-240b3deb50bf" elementFormDefault="qualified">
    <xsd:import namespace="http://schemas.microsoft.com/office/2006/documentManagement/types"/>
    <xsd:import namespace="http://schemas.microsoft.com/office/infopath/2007/PartnerControls"/>
    <xsd:element name="SharedWithUsers" ma:index="18"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Detalles de uso compartido" ma:internalName="SharedWithDetails" ma:readOnly="true">
      <xsd:simpleType>
        <xsd:restriction base="dms:Note">
          <xsd:maxLength value="255"/>
        </xsd:restriction>
      </xsd:simpleType>
    </xsd:element>
    <xsd:element name="SharingHintHash" ma:index="20" nillable="true" ma:displayName="Hash de la sugerencia para compartir"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341FE18-5E48-46E8-957B-272F417BF850}">
  <ds:schemaRefs>
    <ds:schemaRef ds:uri="http://purl.org/dc/terms/"/>
    <ds:schemaRef ds:uri="http://schemas.microsoft.com/office/2006/metadata/properties"/>
    <ds:schemaRef ds:uri="http://www.w3.org/XML/1998/namespace"/>
    <ds:schemaRef ds:uri="737e49fd-af2d-44c8-90e5-240b3deb50bf"/>
    <ds:schemaRef ds:uri="http://purl.org/dc/elements/1.1/"/>
    <ds:schemaRef ds:uri="http://purl.org/dc/dcmitype/"/>
    <ds:schemaRef ds:uri="http://schemas.microsoft.com/office/2006/documentManagement/types"/>
    <ds:schemaRef ds:uri="f355234d-2b02-4ec1-a781-41a4985d3af3"/>
    <ds:schemaRef ds:uri="http://schemas.microsoft.com/office/infopath/2007/PartnerControls"/>
    <ds:schemaRef ds:uri="http://schemas.openxmlformats.org/package/2006/metadata/core-properties"/>
  </ds:schemaRefs>
</ds:datastoreItem>
</file>

<file path=customXml/itemProps2.xml><?xml version="1.0" encoding="utf-8"?>
<ds:datastoreItem xmlns:ds="http://schemas.openxmlformats.org/officeDocument/2006/customXml" ds:itemID="{3FC5420F-8F06-41E6-8AE7-1671A23DBA01}">
  <ds:schemaRefs>
    <ds:schemaRef ds:uri="http://schemas.microsoft.com/sharepoint/v3/contenttype/forms"/>
  </ds:schemaRefs>
</ds:datastoreItem>
</file>

<file path=customXml/itemProps3.xml><?xml version="1.0" encoding="utf-8"?>
<ds:datastoreItem xmlns:ds="http://schemas.openxmlformats.org/officeDocument/2006/customXml" ds:itemID="{A8CB86EF-FDFE-4B47-BC32-44CD9FD2C24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355234d-2b02-4ec1-a781-41a4985d3af3"/>
    <ds:schemaRef ds:uri="737e49fd-af2d-44c8-90e5-240b3deb50b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4963</TotalTime>
  <Words>11020</Words>
  <Application>Microsoft Office PowerPoint</Application>
  <PresentationFormat>Presentación en pantalla (4:3)</PresentationFormat>
  <Paragraphs>482</Paragraphs>
  <Slides>95</Slides>
  <Notes>3</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95</vt:i4>
      </vt:variant>
    </vt:vector>
  </HeadingPairs>
  <TitlesOfParts>
    <vt:vector size="101" baseType="lpstr">
      <vt:lpstr>Arial</vt:lpstr>
      <vt:lpstr>Calibri</vt:lpstr>
      <vt:lpstr>Helvetica</vt:lpstr>
      <vt:lpstr>Helvetica Neue</vt:lpstr>
      <vt:lpstr>Times New Roman</vt:lpstr>
      <vt:lpstr>Tema de Office</vt:lpstr>
      <vt:lpstr>Presentación de PowerPoint</vt:lpstr>
      <vt:lpstr>Objetivo general</vt:lpstr>
      <vt:lpstr>Temario</vt:lpstr>
      <vt:lpstr>Nota y Recomendación</vt:lpstr>
      <vt:lpstr>Introducción (1)</vt:lpstr>
      <vt:lpstr>Consideraciones relativas</vt:lpstr>
      <vt:lpstr>Introducción (2)</vt:lpstr>
      <vt:lpstr>Concepto y objeto de la prueba</vt:lpstr>
      <vt:lpstr>Concepto y objeto de la prueba</vt:lpstr>
      <vt:lpstr>Tesis XXXVII/2004</vt:lpstr>
      <vt:lpstr> Prueba y resultado de la prueba</vt:lpstr>
      <vt:lpstr>Presentación de PowerPoint</vt:lpstr>
      <vt:lpstr>Presentación de PowerPoint</vt:lpstr>
      <vt:lpstr>Presentación de PowerPoint</vt:lpstr>
      <vt:lpstr>Especificaciones</vt:lpstr>
      <vt:lpstr>Presentación de PowerPoint</vt:lpstr>
      <vt:lpstr>Presentación de PowerPoint</vt:lpstr>
      <vt:lpstr>Jurisprudencia 10/2012 del TEPJF</vt:lpstr>
      <vt:lpstr>Criterios del TEPJF y de la SCJN</vt:lpstr>
      <vt:lpstr>Criterio del Dr. Luis Antonio Vado Grajales</vt:lpstr>
      <vt:lpstr>Consideraciones diversas en torno a la teoría general de la prueba judicial</vt:lpstr>
      <vt:lpstr>Otras consideraciones</vt:lpstr>
      <vt:lpstr>Clasificación de las pruebas</vt:lpstr>
      <vt:lpstr>El sistema probatorio en materia electoral. Definición y contenido</vt:lpstr>
      <vt:lpstr>Los principios pueden estar expresados en las normas</vt:lpstr>
      <vt:lpstr>Ley General del Sistema de Medios de Impugnación en Materia Electoral (LGSMIME)</vt:lpstr>
      <vt:lpstr> Ley General del Sistema de Medios de Impugnación en materia Electoral</vt:lpstr>
      <vt:lpstr>Tesis XIX/2003</vt:lpstr>
      <vt:lpstr>LGSMIME</vt:lpstr>
      <vt:lpstr>LGSMIME</vt:lpstr>
      <vt:lpstr>LGSMIME</vt:lpstr>
      <vt:lpstr>LEY GENERAL DEL SISTEMA DE MEDIOS DE IMPUGNACIÓN EN MATERIA ELECTORAL</vt:lpstr>
      <vt:lpstr>LGSMIME. Medios y Reglas</vt:lpstr>
      <vt:lpstr>LGSMIME</vt:lpstr>
      <vt:lpstr>LGSMIME</vt:lpstr>
      <vt:lpstr>LGSMIME</vt:lpstr>
      <vt:lpstr>LGSMIME</vt:lpstr>
      <vt:lpstr>Ley del Sistema de Medios de Impugnación en Materia Electoral del Estado de Zacatecas</vt:lpstr>
      <vt:lpstr>Presentación de PowerPoint</vt:lpstr>
      <vt:lpstr>PRESUNCIÓN LEGAL Y PRESUNCIÓN HUMANA</vt:lpstr>
      <vt:lpstr>Presentación de PowerPoint</vt:lpstr>
      <vt:lpstr>Presentación de PowerPoint</vt:lpstr>
      <vt:lpstr>Jurisprudencia 11/2002 </vt:lpstr>
      <vt:lpstr>Presentación de PowerPoint</vt:lpstr>
      <vt:lpstr>Presentación de PowerPoint</vt:lpstr>
      <vt:lpstr>Presentación de PowerPoint</vt:lpstr>
      <vt:lpstr>Presentación de PowerPoint</vt:lpstr>
      <vt:lpstr>Presentación de PowerPoint</vt:lpstr>
      <vt:lpstr>Jurisprudencia 21/2013 </vt:lpstr>
      <vt:lpstr>Jurisprudencia 16/2011 </vt:lpstr>
      <vt:lpstr>Presentación de PowerPoint</vt:lpstr>
      <vt:lpstr>Presentación de PowerPoint</vt:lpstr>
      <vt:lpstr>Presentación de PowerPoint</vt:lpstr>
      <vt:lpstr>Presentación de PowerPoint</vt:lpstr>
      <vt:lpstr>Presentación de PowerPoint</vt:lpstr>
      <vt:lpstr>Ejemplo de invalidez de elección por violación a principios constitucionales. </vt:lpstr>
      <vt:lpstr>LGSMIME</vt:lpstr>
      <vt:lpstr>LGSMIME</vt:lpstr>
      <vt:lpstr>LGSMIME</vt:lpstr>
      <vt:lpstr>LGSMIME</vt:lpstr>
      <vt:lpstr>Ley General de Instituciones y procedimientos electorales (LGIPE)</vt:lpstr>
      <vt:lpstr>Reglamento interno del TEPJF (RITEPJF)</vt:lpstr>
      <vt:lpstr>Ejemplo de caso concreto SM-JDC-414/2015. Circunstancias de modo, tiempo y lugar</vt:lpstr>
      <vt:lpstr>Jurisprudencia 36/2014</vt:lpstr>
      <vt:lpstr>Continúa texto de jurisprudencia</vt:lpstr>
      <vt:lpstr>Tesis :II. 2º .C316 C Tribunal Colegiado de Circuito. Tomo XIV, diciembre de 2001</vt:lpstr>
      <vt:lpstr>Continuación texto de Jurisprudencia</vt:lpstr>
      <vt:lpstr>PRUEBA DIRECTA Y PRUEBA INDIRECTA</vt:lpstr>
      <vt:lpstr>Jurisprudencia 38/2002 del TEPJF</vt:lpstr>
      <vt:lpstr> texto de Jurisprudencia (2)</vt:lpstr>
      <vt:lpstr>Jurisprudencia 16/2011 del TEPJF</vt:lpstr>
      <vt:lpstr>Texto de Jurisprudencia (2)</vt:lpstr>
      <vt:lpstr>Ejemplo de presunciones e indicios: “Caso Pemex Gate” </vt:lpstr>
      <vt:lpstr>Continua el “Caso Pemex Gate”</vt:lpstr>
      <vt:lpstr>Continua “Caso Pemex Gate”</vt:lpstr>
      <vt:lpstr>Continua el “Caso Pemex Gate”</vt:lpstr>
      <vt:lpstr>FUENTES Y MEDIOS DE PRUEBA</vt:lpstr>
      <vt:lpstr>Principios Rectores de la Prueba </vt:lpstr>
      <vt:lpstr>Principios rectores de la prueba</vt:lpstr>
      <vt:lpstr>Jurisprudencia y Tesis recomendadas</vt:lpstr>
      <vt:lpstr>Jurisprudencia y tesis recomendadas</vt:lpstr>
      <vt:lpstr>Jurisprudencia y Tesis recomendadas</vt:lpstr>
      <vt:lpstr>Frases introductorias</vt:lpstr>
      <vt:lpstr>Control de las decisiones judiciales sobre los hechos por vía jurisdiccional</vt:lpstr>
      <vt:lpstr>Caso específico, a manera de ejemplo, del Recurso de Reconsideración. Jurisprudencia aplicable</vt:lpstr>
      <vt:lpstr>JURISPRUDENCIA</vt:lpstr>
      <vt:lpstr>Control legal</vt:lpstr>
      <vt:lpstr>LGSMIME</vt:lpstr>
      <vt:lpstr>Inaplicación de normas</vt:lpstr>
      <vt:lpstr>Control legal</vt:lpstr>
      <vt:lpstr>CONCLUSIONES (1)</vt:lpstr>
      <vt:lpstr>Conclusiones (2)</vt:lpstr>
      <vt:lpstr>Conclusión (3)</vt:lpstr>
      <vt:lpstr>Conclusión (4)</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Marco Antonio Pérez de los Reyes</dc:creator>
  <cp:lastModifiedBy>Marco Antonio Pérez de los Reyes</cp:lastModifiedBy>
  <cp:revision>4</cp:revision>
  <dcterms:created xsi:type="dcterms:W3CDTF">2021-03-11T23:11:10Z</dcterms:created>
  <dcterms:modified xsi:type="dcterms:W3CDTF">2024-04-04T16:24:41Z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0x010100173DBC92B6BACE4E8B7971F31F3E63C0</vt:lpwstr>
  </property>
</Properties>
</file>